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 strictFirstAndLastChars="0" saveSubsetFonts="1">
  <p:sldMasterIdLst>
    <p:sldMasterId id="2147483654" r:id="rId1"/>
    <p:sldMasterId id="2147483745" r:id="rId2"/>
    <p:sldMasterId id="2147483748" r:id="rId3"/>
  </p:sldMasterIdLst>
  <p:notesMasterIdLst>
    <p:notesMasterId r:id="rId38"/>
  </p:notesMasterIdLst>
  <p:handoutMasterIdLst>
    <p:handoutMasterId r:id="rId39"/>
  </p:handoutMasterIdLst>
  <p:sldIdLst>
    <p:sldId id="494" r:id="rId4"/>
    <p:sldId id="524" r:id="rId5"/>
    <p:sldId id="512" r:id="rId6"/>
    <p:sldId id="486" r:id="rId7"/>
    <p:sldId id="487" r:id="rId8"/>
    <p:sldId id="421" r:id="rId9"/>
    <p:sldId id="490" r:id="rId10"/>
    <p:sldId id="491" r:id="rId11"/>
    <p:sldId id="492" r:id="rId12"/>
    <p:sldId id="493" r:id="rId13"/>
    <p:sldId id="462" r:id="rId14"/>
    <p:sldId id="463" r:id="rId15"/>
    <p:sldId id="464" r:id="rId16"/>
    <p:sldId id="465" r:id="rId17"/>
    <p:sldId id="466" r:id="rId18"/>
    <p:sldId id="496" r:id="rId19"/>
    <p:sldId id="497" r:id="rId20"/>
    <p:sldId id="517" r:id="rId21"/>
    <p:sldId id="519" r:id="rId22"/>
    <p:sldId id="503" r:id="rId23"/>
    <p:sldId id="520" r:id="rId24"/>
    <p:sldId id="521" r:id="rId25"/>
    <p:sldId id="522" r:id="rId26"/>
    <p:sldId id="498" r:id="rId27"/>
    <p:sldId id="504" r:id="rId28"/>
    <p:sldId id="505" r:id="rId29"/>
    <p:sldId id="506" r:id="rId30"/>
    <p:sldId id="507" r:id="rId31"/>
    <p:sldId id="508" r:id="rId32"/>
    <p:sldId id="509" r:id="rId33"/>
    <p:sldId id="515" r:id="rId34"/>
    <p:sldId id="523" r:id="rId35"/>
    <p:sldId id="513" r:id="rId36"/>
    <p:sldId id="514" r:id="rId37"/>
  </p:sldIdLst>
  <p:sldSz cx="9144000" cy="6858000" type="screen4x3"/>
  <p:notesSz cx="6858000" cy="9144000"/>
  <p:defaultTextStyle>
    <a:defPPr>
      <a:defRPr lang="en-US"/>
    </a:defPPr>
    <a:lvl1pPr algn="l" rtl="0" fontAlgn="base">
      <a:spcBef>
        <a:spcPct val="0"/>
      </a:spcBef>
      <a:spcAft>
        <a:spcPct val="0"/>
      </a:spcAft>
      <a:defRPr sz="1200" kern="1200">
        <a:solidFill>
          <a:srgbClr val="000000"/>
        </a:solidFill>
        <a:latin typeface="Arial" charset="0"/>
        <a:ea typeface="Osaka" charset="0"/>
        <a:cs typeface="Osaka" charset="0"/>
      </a:defRPr>
    </a:lvl1pPr>
    <a:lvl2pPr marL="457200" algn="l" rtl="0" fontAlgn="base">
      <a:spcBef>
        <a:spcPct val="0"/>
      </a:spcBef>
      <a:spcAft>
        <a:spcPct val="0"/>
      </a:spcAft>
      <a:defRPr sz="1200" kern="1200">
        <a:solidFill>
          <a:srgbClr val="000000"/>
        </a:solidFill>
        <a:latin typeface="Arial" charset="0"/>
        <a:ea typeface="Osaka" charset="0"/>
        <a:cs typeface="Osaka" charset="0"/>
      </a:defRPr>
    </a:lvl2pPr>
    <a:lvl3pPr marL="914400" algn="l" rtl="0" fontAlgn="base">
      <a:spcBef>
        <a:spcPct val="0"/>
      </a:spcBef>
      <a:spcAft>
        <a:spcPct val="0"/>
      </a:spcAft>
      <a:defRPr sz="1200" kern="1200">
        <a:solidFill>
          <a:srgbClr val="000000"/>
        </a:solidFill>
        <a:latin typeface="Arial" charset="0"/>
        <a:ea typeface="Osaka" charset="0"/>
        <a:cs typeface="Osaka" charset="0"/>
      </a:defRPr>
    </a:lvl3pPr>
    <a:lvl4pPr marL="1371600" algn="l" rtl="0" fontAlgn="base">
      <a:spcBef>
        <a:spcPct val="0"/>
      </a:spcBef>
      <a:spcAft>
        <a:spcPct val="0"/>
      </a:spcAft>
      <a:defRPr sz="1200" kern="1200">
        <a:solidFill>
          <a:srgbClr val="000000"/>
        </a:solidFill>
        <a:latin typeface="Arial" charset="0"/>
        <a:ea typeface="Osaka" charset="0"/>
        <a:cs typeface="Osaka" charset="0"/>
      </a:defRPr>
    </a:lvl4pPr>
    <a:lvl5pPr marL="1828800" algn="l" rtl="0" fontAlgn="base">
      <a:spcBef>
        <a:spcPct val="0"/>
      </a:spcBef>
      <a:spcAft>
        <a:spcPct val="0"/>
      </a:spcAft>
      <a:defRPr sz="1200" kern="1200">
        <a:solidFill>
          <a:srgbClr val="000000"/>
        </a:solidFill>
        <a:latin typeface="Arial" charset="0"/>
        <a:ea typeface="Osaka" charset="0"/>
        <a:cs typeface="Osaka" charset="0"/>
      </a:defRPr>
    </a:lvl5pPr>
    <a:lvl6pPr marL="2286000" algn="l" defTabSz="457200" rtl="0" eaLnBrk="1" latinLnBrk="0" hangingPunct="1">
      <a:defRPr sz="1200" kern="1200">
        <a:solidFill>
          <a:srgbClr val="000000"/>
        </a:solidFill>
        <a:latin typeface="Arial" charset="0"/>
        <a:ea typeface="Osaka" charset="0"/>
        <a:cs typeface="Osaka" charset="0"/>
      </a:defRPr>
    </a:lvl6pPr>
    <a:lvl7pPr marL="2743200" algn="l" defTabSz="457200" rtl="0" eaLnBrk="1" latinLnBrk="0" hangingPunct="1">
      <a:defRPr sz="1200" kern="1200">
        <a:solidFill>
          <a:srgbClr val="000000"/>
        </a:solidFill>
        <a:latin typeface="Arial" charset="0"/>
        <a:ea typeface="Osaka" charset="0"/>
        <a:cs typeface="Osaka" charset="0"/>
      </a:defRPr>
    </a:lvl7pPr>
    <a:lvl8pPr marL="3200400" algn="l" defTabSz="457200" rtl="0" eaLnBrk="1" latinLnBrk="0" hangingPunct="1">
      <a:defRPr sz="1200" kern="1200">
        <a:solidFill>
          <a:srgbClr val="000000"/>
        </a:solidFill>
        <a:latin typeface="Arial" charset="0"/>
        <a:ea typeface="Osaka" charset="0"/>
        <a:cs typeface="Osaka" charset="0"/>
      </a:defRPr>
    </a:lvl8pPr>
    <a:lvl9pPr marL="3657600" algn="l" defTabSz="457200" rtl="0" eaLnBrk="1" latinLnBrk="0" hangingPunct="1">
      <a:defRPr sz="1200" kern="1200">
        <a:solidFill>
          <a:srgbClr val="000000"/>
        </a:solidFill>
        <a:latin typeface="Arial" charset="0"/>
        <a:ea typeface="Osaka" charset="0"/>
        <a:cs typeface="Osaka" charset="0"/>
      </a:defRPr>
    </a:lvl9pPr>
  </p:defaultTextStyle>
  <p:extLst>
    <p:ext uri="{EFAFB233-063F-42B5-8137-9DF3F51BA10A}">
      <p15:sldGuideLst xmlns:p15="http://schemas.microsoft.com/office/powerpoint/2012/main">
        <p15:guide id="1" orient="horz" pos="2158">
          <p15:clr>
            <a:srgbClr val="A4A3A4"/>
          </p15:clr>
        </p15:guide>
        <p15:guide id="2" pos="23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4101"/>
    <a:srgbClr val="005F01"/>
    <a:srgbClr val="F8DD60"/>
    <a:srgbClr val="18342B"/>
    <a:srgbClr val="131313"/>
    <a:srgbClr val="484848"/>
    <a:srgbClr val="00008A"/>
    <a:srgbClr val="00009A"/>
    <a:srgbClr val="CE2B4F"/>
    <a:srgbClr val="E81F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63" autoAdjust="0"/>
    <p:restoredTop sz="88812" autoAdjust="0"/>
  </p:normalViewPr>
  <p:slideViewPr>
    <p:cSldViewPr snapToGrid="0">
      <p:cViewPr varScale="1">
        <p:scale>
          <a:sx n="107" d="100"/>
          <a:sy n="107" d="100"/>
        </p:scale>
        <p:origin x="768" y="160"/>
      </p:cViewPr>
      <p:guideLst>
        <p:guide orient="horz" pos="2158"/>
        <p:guide pos="2309"/>
      </p:guideLst>
    </p:cSldViewPr>
  </p:slideViewPr>
  <p:outlineViewPr>
    <p:cViewPr>
      <p:scale>
        <a:sx n="33" d="100"/>
        <a:sy n="33" d="100"/>
      </p:scale>
      <p:origin x="0" y="19452"/>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a:ea typeface="Osaka" charset="-128"/>
                <a:cs typeface="Osaka"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a:lvl1pPr>
          </a:lstStyle>
          <a:p>
            <a:fld id="{CC5188DF-492D-BB4E-A218-51A7B166A12D}" type="datetime1">
              <a:rPr lang="en-US"/>
              <a:pPr/>
              <a:t>11/29/17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a:ea typeface="Osaka" charset="-128"/>
                <a:cs typeface="Osaka"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a:lvl1pPr>
          </a:lstStyle>
          <a:p>
            <a:fld id="{52C0B1FD-06D0-0948-BD98-2A9E58043E9C}" type="slidenum">
              <a:rPr lang="en-US"/>
              <a:pPr/>
              <a:t>‹#›</a:t>
            </a:fld>
            <a:endParaRPr lang="en-US"/>
          </a:p>
        </p:txBody>
      </p:sp>
    </p:spTree>
    <p:extLst>
      <p:ext uri="{BB962C8B-B14F-4D97-AF65-F5344CB8AC3E}">
        <p14:creationId xmlns:p14="http://schemas.microsoft.com/office/powerpoint/2010/main" val="31429337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hdr" sz="quarter"/>
          </p:nvPr>
        </p:nvSpPr>
        <p:spPr bwMode="auto">
          <a:xfrm>
            <a:off x="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defRPr>
                <a:ea typeface="Osaka" charset="-128"/>
                <a:cs typeface="Osaka" charset="-128"/>
              </a:defRPr>
            </a:lvl1pPr>
          </a:lstStyle>
          <a:p>
            <a:pPr>
              <a:defRPr/>
            </a:pPr>
            <a:endParaRPr lang="en-US"/>
          </a:p>
        </p:txBody>
      </p:sp>
      <p:sp>
        <p:nvSpPr>
          <p:cNvPr id="1027" name="Rectangle 3"/>
          <p:cNvSpPr>
            <a:spLocks noGrp="1"/>
          </p:cNvSpPr>
          <p:nvPr>
            <p:ph type="dt" idx="1"/>
          </p:nvPr>
        </p:nvSpPr>
        <p:spPr bwMode="auto">
          <a:xfrm>
            <a:off x="388620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a:defRPr>
                <a:ea typeface="Osaka" charset="-128"/>
                <a:cs typeface="Osaka" charset="-128"/>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029" name="Rectangle 5"/>
          <p:cNvSpPr>
            <a:spLocks noGrp="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p:cNvSpPr>
          <p:nvPr>
            <p:ph type="ftr" sz="quarter" idx="4"/>
          </p:nvPr>
        </p:nvSpPr>
        <p:spPr bwMode="auto">
          <a:xfrm>
            <a:off x="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defRPr>
                <a:ea typeface="Osaka" charset="-128"/>
                <a:cs typeface="Osaka" charset="-128"/>
              </a:defRPr>
            </a:lvl1pPr>
          </a:lstStyle>
          <a:p>
            <a:pPr>
              <a:defRPr/>
            </a:pPr>
            <a:endParaRPr lang="en-US"/>
          </a:p>
        </p:txBody>
      </p:sp>
      <p:sp>
        <p:nvSpPr>
          <p:cNvPr id="1031" name="Rectangle 7"/>
          <p:cNvSpPr>
            <a:spLocks noGrp="1"/>
          </p:cNvSpPr>
          <p:nvPr>
            <p:ph type="sldNum" sz="quarter" idx="5"/>
          </p:nvPr>
        </p:nvSpPr>
        <p:spPr bwMode="auto">
          <a:xfrm>
            <a:off x="388620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lgn="r">
              <a:defRPr/>
            </a:lvl1pPr>
          </a:lstStyle>
          <a:p>
            <a:fld id="{1579BD55-2A74-9046-A627-207F81903D8A}" type="slidenum">
              <a:rPr lang="en-US"/>
              <a:pPr/>
              <a:t>‹#›</a:t>
            </a:fld>
            <a:endParaRPr lang="en-US"/>
          </a:p>
        </p:txBody>
      </p:sp>
    </p:spTree>
    <p:extLst>
      <p:ext uri="{BB962C8B-B14F-4D97-AF65-F5344CB8AC3E}">
        <p14:creationId xmlns:p14="http://schemas.microsoft.com/office/powerpoint/2010/main" val="523301833"/>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Slides borrowed from CS143 </a:t>
            </a:r>
            <a:r>
              <a:rPr lang="en-US" dirty="0" err="1" smtClean="0"/>
              <a:t>Sp</a:t>
            </a:r>
            <a:r>
              <a:rPr lang="en-US" dirty="0" smtClean="0"/>
              <a:t> 2017 and revised</a:t>
            </a:r>
            <a:r>
              <a:rPr lang="en-US" baseline="0" dirty="0" smtClean="0"/>
              <a:t> (</a:t>
            </a:r>
            <a:r>
              <a:rPr lang="en-US" baseline="0" dirty="0" err="1" smtClean="0"/>
              <a:t>jteoh</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579BD55-2A74-9046-A627-207F81903D8A}" type="slidenum">
              <a:rPr lang="en-US" smtClean="0"/>
              <a:pPr/>
              <a:t>1</a:t>
            </a:fld>
            <a:endParaRPr lang="en-US"/>
          </a:p>
        </p:txBody>
      </p:sp>
    </p:spTree>
    <p:extLst>
      <p:ext uri="{BB962C8B-B14F-4D97-AF65-F5344CB8AC3E}">
        <p14:creationId xmlns:p14="http://schemas.microsoft.com/office/powerpoint/2010/main" val="475450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6788" eaLnBrk="0" hangingPunct="0">
              <a:defRPr sz="2400">
                <a:solidFill>
                  <a:srgbClr val="CF0E30"/>
                </a:solidFill>
                <a:latin typeface="Book Antiqua" charset="0"/>
                <a:ea typeface="ＭＳ Ｐゴシック" charset="0"/>
                <a:cs typeface="ＭＳ Ｐゴシック" charset="0"/>
              </a:defRPr>
            </a:lvl1pPr>
            <a:lvl2pPr marL="742950" indent="-285750" defTabSz="966788" eaLnBrk="0" hangingPunct="0">
              <a:defRPr sz="2400">
                <a:solidFill>
                  <a:srgbClr val="CF0E30"/>
                </a:solidFill>
                <a:latin typeface="Book Antiqua" charset="0"/>
                <a:ea typeface="ＭＳ Ｐゴシック" charset="0"/>
              </a:defRPr>
            </a:lvl2pPr>
            <a:lvl3pPr marL="1143000" indent="-228600" defTabSz="966788" eaLnBrk="0" hangingPunct="0">
              <a:defRPr sz="2400">
                <a:solidFill>
                  <a:srgbClr val="CF0E30"/>
                </a:solidFill>
                <a:latin typeface="Book Antiqua" charset="0"/>
                <a:ea typeface="ＭＳ Ｐゴシック" charset="0"/>
              </a:defRPr>
            </a:lvl3pPr>
            <a:lvl4pPr marL="1600200" indent="-228600" defTabSz="966788" eaLnBrk="0" hangingPunct="0">
              <a:defRPr sz="2400">
                <a:solidFill>
                  <a:srgbClr val="CF0E30"/>
                </a:solidFill>
                <a:latin typeface="Book Antiqua" charset="0"/>
                <a:ea typeface="ＭＳ Ｐゴシック" charset="0"/>
              </a:defRPr>
            </a:lvl4pPr>
            <a:lvl5pPr marL="2057400" indent="-228600" defTabSz="966788" eaLnBrk="0" hangingPunct="0">
              <a:defRPr sz="2400">
                <a:solidFill>
                  <a:srgbClr val="CF0E30"/>
                </a:solidFill>
                <a:latin typeface="Book Antiqua" charset="0"/>
                <a:ea typeface="ＭＳ Ｐゴシック" charset="0"/>
              </a:defRPr>
            </a:lvl5pPr>
            <a:lvl6pPr marL="2514600" indent="-228600" defTabSz="966788" eaLnBrk="0" fontAlgn="base" hangingPunct="0">
              <a:spcBef>
                <a:spcPct val="0"/>
              </a:spcBef>
              <a:spcAft>
                <a:spcPct val="0"/>
              </a:spcAft>
              <a:defRPr sz="2400">
                <a:solidFill>
                  <a:srgbClr val="CF0E30"/>
                </a:solidFill>
                <a:latin typeface="Book Antiqua" charset="0"/>
                <a:ea typeface="ＭＳ Ｐゴシック" charset="0"/>
              </a:defRPr>
            </a:lvl6pPr>
            <a:lvl7pPr marL="2971800" indent="-228600" defTabSz="966788" eaLnBrk="0" fontAlgn="base" hangingPunct="0">
              <a:spcBef>
                <a:spcPct val="0"/>
              </a:spcBef>
              <a:spcAft>
                <a:spcPct val="0"/>
              </a:spcAft>
              <a:defRPr sz="2400">
                <a:solidFill>
                  <a:srgbClr val="CF0E30"/>
                </a:solidFill>
                <a:latin typeface="Book Antiqua" charset="0"/>
                <a:ea typeface="ＭＳ Ｐゴシック" charset="0"/>
              </a:defRPr>
            </a:lvl7pPr>
            <a:lvl8pPr marL="3429000" indent="-228600" defTabSz="966788" eaLnBrk="0" fontAlgn="base" hangingPunct="0">
              <a:spcBef>
                <a:spcPct val="0"/>
              </a:spcBef>
              <a:spcAft>
                <a:spcPct val="0"/>
              </a:spcAft>
              <a:defRPr sz="2400">
                <a:solidFill>
                  <a:srgbClr val="CF0E30"/>
                </a:solidFill>
                <a:latin typeface="Book Antiqua" charset="0"/>
                <a:ea typeface="ＭＳ Ｐゴシック" charset="0"/>
              </a:defRPr>
            </a:lvl8pPr>
            <a:lvl9pPr marL="3886200" indent="-228600" defTabSz="966788" eaLnBrk="0" fontAlgn="base" hangingPunct="0">
              <a:spcBef>
                <a:spcPct val="0"/>
              </a:spcBef>
              <a:spcAft>
                <a:spcPct val="0"/>
              </a:spcAft>
              <a:defRPr sz="2400">
                <a:solidFill>
                  <a:srgbClr val="CF0E30"/>
                </a:solidFill>
                <a:latin typeface="Book Antiqua" charset="0"/>
                <a:ea typeface="ＭＳ Ｐゴシック" charset="0"/>
              </a:defRPr>
            </a:lvl9pPr>
          </a:lstStyle>
          <a:p>
            <a:pPr eaLnBrk="1" hangingPunct="1"/>
            <a:fld id="{E19BE67C-A4F0-4042-B44E-029C30FC60EF}" type="slidenum">
              <a:rPr lang="en-US" sz="1300"/>
              <a:pPr eaLnBrk="1" hangingPunct="1"/>
              <a:t>22</a:t>
            </a:fld>
            <a:endParaRPr lang="en-US" sz="1300"/>
          </a:p>
        </p:txBody>
      </p:sp>
      <p:sp>
        <p:nvSpPr>
          <p:cNvPr id="91138" name="Rectangle 2"/>
          <p:cNvSpPr>
            <a:spLocks noGrp="1" noRot="1" noChangeAspect="1" noChangeArrowheads="1" noTextEdit="1"/>
          </p:cNvSpPr>
          <p:nvPr>
            <p:ph type="sldImg"/>
          </p:nvPr>
        </p:nvSpPr>
        <p:spPr>
          <a:xfrm>
            <a:off x="1266825" y="727075"/>
            <a:ext cx="4781550" cy="3586163"/>
          </a:xfrm>
          <a:ln/>
        </p:spPr>
      </p:sp>
      <p:sp>
        <p:nvSpPr>
          <p:cNvPr id="91139" name="Rectangle 3"/>
          <p:cNvSpPr>
            <a:spLocks noGrp="1" noChangeArrowheads="1"/>
          </p:cNvSpPr>
          <p:nvPr>
            <p:ph type="body" idx="1"/>
          </p:nvPr>
        </p:nvSpPr>
        <p:spPr>
          <a:xfrm>
            <a:off x="973138" y="4559300"/>
            <a:ext cx="5365750" cy="4319588"/>
          </a:xfrm>
          <a:noFill/>
          <a:ln w="9525"/>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sz="2800" dirty="0" smtClean="0">
                <a:ea typeface="ＭＳ Ｐゴシック" charset="0"/>
                <a:cs typeface="ＭＳ Ｐゴシック" charset="0"/>
              </a:rPr>
              <a:t>Want to be careful with size of </a:t>
            </a:r>
            <a:r>
              <a:rPr lang="en-US" sz="2800" baseline="0" dirty="0" smtClean="0">
                <a:ea typeface="ＭＳ Ｐゴシック" charset="0"/>
                <a:cs typeface="ＭＳ Ｐゴシック" charset="0"/>
              </a:rPr>
              <a:t>k-buffer hash table – if all pairs will fit, then make it as big as necessary – else, want to make sure that</a:t>
            </a:r>
          </a:p>
          <a:p>
            <a:pPr eaLnBrk="1" hangingPunct="1"/>
            <a:r>
              <a:rPr lang="en-US" sz="2800" baseline="0" dirty="0" smtClean="0">
                <a:ea typeface="ＭＳ Ｐゴシック" charset="0"/>
                <a:cs typeface="ＭＳ Ｐゴシック" charset="0"/>
              </a:rPr>
              <a:t>the partitions (contain actual tuples) that sent to disk are smaller than B if at all possible.</a:t>
            </a:r>
          </a:p>
          <a:p>
            <a:pPr eaLnBrk="1" hangingPunct="1"/>
            <a:r>
              <a:rPr lang="en-US" sz="2800" baseline="0" dirty="0" smtClean="0">
                <a:ea typeface="ＭＳ Ｐゴシック" charset="0"/>
                <a:cs typeface="ＭＳ Ｐゴシック" charset="0"/>
              </a:rPr>
              <a:t>(As you make k larger, there are less pages in memory, so each hash bucket contains more tuples. When reading it back, if exceeding </a:t>
            </a:r>
            <a:r>
              <a:rPr lang="en-US" altLang="zh-CN" sz="2800" baseline="0" dirty="0" smtClean="0">
                <a:ea typeface="ＭＳ Ｐゴシック" charset="0"/>
                <a:cs typeface="ＭＳ Ｐゴシック" charset="0"/>
              </a:rPr>
              <a:t>B,</a:t>
            </a:r>
          </a:p>
          <a:p>
            <a:pPr eaLnBrk="1" hangingPunct="1"/>
            <a:r>
              <a:rPr lang="en-US" sz="2800" baseline="0" dirty="0" smtClean="0">
                <a:ea typeface="ＭＳ Ｐゴシック" charset="0"/>
                <a:cs typeface="ＭＳ Ｐゴシック" charset="0"/>
              </a:rPr>
              <a:t>you need to repeat the hash process again.)</a:t>
            </a:r>
            <a:endParaRPr lang="en-US" sz="2800" dirty="0">
              <a:ea typeface="ＭＳ Ｐゴシック" charset="0"/>
              <a:cs typeface="ＭＳ Ｐゴシック" charset="0"/>
            </a:endParaRPr>
          </a:p>
        </p:txBody>
      </p:sp>
    </p:spTree>
    <p:extLst>
      <p:ext uri="{BB962C8B-B14F-4D97-AF65-F5344CB8AC3E}">
        <p14:creationId xmlns:p14="http://schemas.microsoft.com/office/powerpoint/2010/main" val="1629780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6788" eaLnBrk="0" hangingPunct="0">
              <a:defRPr sz="2400">
                <a:solidFill>
                  <a:srgbClr val="CF0E30"/>
                </a:solidFill>
                <a:latin typeface="Book Antiqua" charset="0"/>
                <a:ea typeface="ＭＳ Ｐゴシック" charset="0"/>
                <a:cs typeface="ＭＳ Ｐゴシック" charset="0"/>
              </a:defRPr>
            </a:lvl1pPr>
            <a:lvl2pPr marL="742950" indent="-285750" defTabSz="966788" eaLnBrk="0" hangingPunct="0">
              <a:defRPr sz="2400">
                <a:solidFill>
                  <a:srgbClr val="CF0E30"/>
                </a:solidFill>
                <a:latin typeface="Book Antiqua" charset="0"/>
                <a:ea typeface="ＭＳ Ｐゴシック" charset="0"/>
              </a:defRPr>
            </a:lvl2pPr>
            <a:lvl3pPr marL="1143000" indent="-228600" defTabSz="966788" eaLnBrk="0" hangingPunct="0">
              <a:defRPr sz="2400">
                <a:solidFill>
                  <a:srgbClr val="CF0E30"/>
                </a:solidFill>
                <a:latin typeface="Book Antiqua" charset="0"/>
                <a:ea typeface="ＭＳ Ｐゴシック" charset="0"/>
              </a:defRPr>
            </a:lvl3pPr>
            <a:lvl4pPr marL="1600200" indent="-228600" defTabSz="966788" eaLnBrk="0" hangingPunct="0">
              <a:defRPr sz="2400">
                <a:solidFill>
                  <a:srgbClr val="CF0E30"/>
                </a:solidFill>
                <a:latin typeface="Book Antiqua" charset="0"/>
                <a:ea typeface="ＭＳ Ｐゴシック" charset="0"/>
              </a:defRPr>
            </a:lvl4pPr>
            <a:lvl5pPr marL="2057400" indent="-228600" defTabSz="966788" eaLnBrk="0" hangingPunct="0">
              <a:defRPr sz="2400">
                <a:solidFill>
                  <a:srgbClr val="CF0E30"/>
                </a:solidFill>
                <a:latin typeface="Book Antiqua" charset="0"/>
                <a:ea typeface="ＭＳ Ｐゴシック" charset="0"/>
              </a:defRPr>
            </a:lvl5pPr>
            <a:lvl6pPr marL="2514600" indent="-228600" defTabSz="966788" eaLnBrk="0" fontAlgn="base" hangingPunct="0">
              <a:spcBef>
                <a:spcPct val="0"/>
              </a:spcBef>
              <a:spcAft>
                <a:spcPct val="0"/>
              </a:spcAft>
              <a:defRPr sz="2400">
                <a:solidFill>
                  <a:srgbClr val="CF0E30"/>
                </a:solidFill>
                <a:latin typeface="Book Antiqua" charset="0"/>
                <a:ea typeface="ＭＳ Ｐゴシック" charset="0"/>
              </a:defRPr>
            </a:lvl6pPr>
            <a:lvl7pPr marL="2971800" indent="-228600" defTabSz="966788" eaLnBrk="0" fontAlgn="base" hangingPunct="0">
              <a:spcBef>
                <a:spcPct val="0"/>
              </a:spcBef>
              <a:spcAft>
                <a:spcPct val="0"/>
              </a:spcAft>
              <a:defRPr sz="2400">
                <a:solidFill>
                  <a:srgbClr val="CF0E30"/>
                </a:solidFill>
                <a:latin typeface="Book Antiqua" charset="0"/>
                <a:ea typeface="ＭＳ Ｐゴシック" charset="0"/>
              </a:defRPr>
            </a:lvl7pPr>
            <a:lvl8pPr marL="3429000" indent="-228600" defTabSz="966788" eaLnBrk="0" fontAlgn="base" hangingPunct="0">
              <a:spcBef>
                <a:spcPct val="0"/>
              </a:spcBef>
              <a:spcAft>
                <a:spcPct val="0"/>
              </a:spcAft>
              <a:defRPr sz="2400">
                <a:solidFill>
                  <a:srgbClr val="CF0E30"/>
                </a:solidFill>
                <a:latin typeface="Book Antiqua" charset="0"/>
                <a:ea typeface="ＭＳ Ｐゴシック" charset="0"/>
              </a:defRPr>
            </a:lvl8pPr>
            <a:lvl9pPr marL="3886200" indent="-228600" defTabSz="966788" eaLnBrk="0" fontAlgn="base" hangingPunct="0">
              <a:spcBef>
                <a:spcPct val="0"/>
              </a:spcBef>
              <a:spcAft>
                <a:spcPct val="0"/>
              </a:spcAft>
              <a:defRPr sz="2400">
                <a:solidFill>
                  <a:srgbClr val="CF0E30"/>
                </a:solidFill>
                <a:latin typeface="Book Antiqua" charset="0"/>
                <a:ea typeface="ＭＳ Ｐゴシック" charset="0"/>
              </a:defRPr>
            </a:lvl9pPr>
          </a:lstStyle>
          <a:p>
            <a:pPr eaLnBrk="1" hangingPunct="1"/>
            <a:fld id="{FD7110A2-A2B1-4941-A31E-DF30551D19CE}" type="slidenum">
              <a:rPr lang="en-US" sz="1300"/>
              <a:pPr eaLnBrk="1" hangingPunct="1"/>
              <a:t>23</a:t>
            </a:fld>
            <a:endParaRPr lang="en-US" sz="1300"/>
          </a:p>
        </p:txBody>
      </p:sp>
      <p:sp>
        <p:nvSpPr>
          <p:cNvPr id="93186" name="Rectangle 2"/>
          <p:cNvSpPr>
            <a:spLocks noGrp="1" noRot="1" noChangeAspect="1" noChangeArrowheads="1" noTextEdit="1"/>
          </p:cNvSpPr>
          <p:nvPr>
            <p:ph type="sldImg"/>
          </p:nvPr>
        </p:nvSpPr>
        <p:spPr>
          <a:xfrm>
            <a:off x="1266825" y="727075"/>
            <a:ext cx="4781550" cy="3586163"/>
          </a:xfrm>
          <a:ln/>
        </p:spPr>
      </p:sp>
      <p:sp>
        <p:nvSpPr>
          <p:cNvPr id="93187" name="Rectangle 3"/>
          <p:cNvSpPr>
            <a:spLocks noGrp="1" noChangeArrowheads="1"/>
          </p:cNvSpPr>
          <p:nvPr>
            <p:ph type="body" idx="1"/>
          </p:nvPr>
        </p:nvSpPr>
        <p:spPr>
          <a:xfrm>
            <a:off x="973138" y="4559300"/>
            <a:ext cx="5365750" cy="4319588"/>
          </a:xfrm>
          <a:noFill/>
          <a:ln w="9525"/>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304341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example seems to assume that seniors also fit into the k-buffer hash table</a:t>
            </a:r>
            <a:endParaRPr lang="en-US" dirty="0"/>
          </a:p>
        </p:txBody>
      </p:sp>
      <p:sp>
        <p:nvSpPr>
          <p:cNvPr id="4" name="Slide Number Placeholder 3"/>
          <p:cNvSpPr>
            <a:spLocks noGrp="1"/>
          </p:cNvSpPr>
          <p:nvPr>
            <p:ph type="sldNum" sz="quarter" idx="10"/>
          </p:nvPr>
        </p:nvSpPr>
        <p:spPr/>
        <p:txBody>
          <a:bodyPr/>
          <a:lstStyle/>
          <a:p>
            <a:fld id="{1579BD55-2A74-9046-A627-207F81903D8A}" type="slidenum">
              <a:rPr lang="en-US" smtClean="0"/>
              <a:pPr/>
              <a:t>30</a:t>
            </a:fld>
            <a:endParaRPr lang="en-US"/>
          </a:p>
        </p:txBody>
      </p:sp>
    </p:spTree>
    <p:extLst>
      <p:ext uri="{BB962C8B-B14F-4D97-AF65-F5344CB8AC3E}">
        <p14:creationId xmlns:p14="http://schemas.microsoft.com/office/powerpoint/2010/main" val="315846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579BD55-2A74-9046-A627-207F81903D8A}" type="slidenum">
              <a:rPr lang="en-US" smtClean="0"/>
              <a:pPr/>
              <a:t>32</a:t>
            </a:fld>
            <a:endParaRPr lang="en-US"/>
          </a:p>
        </p:txBody>
      </p:sp>
    </p:spTree>
    <p:extLst>
      <p:ext uri="{BB962C8B-B14F-4D97-AF65-F5344CB8AC3E}">
        <p14:creationId xmlns:p14="http://schemas.microsoft.com/office/powerpoint/2010/main" val="4179733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Reminder: </a:t>
            </a:r>
            <a:r>
              <a:rPr lang="en-US" dirty="0" err="1" smtClean="0"/>
              <a:t>hw</a:t>
            </a:r>
            <a:r>
              <a:rPr lang="en-US" dirty="0" smtClean="0"/>
              <a:t> not worth as</a:t>
            </a:r>
            <a:r>
              <a:rPr lang="en-US" baseline="0" dirty="0" smtClean="0"/>
              <a:t> much of the grade and we grade based on effort. If you’re stuck at least put down some thoughts as opposed to leaving it blank... but do focus on the project since it’s worth far more (19% vs </a:t>
            </a:r>
            <a:r>
              <a:rPr lang="en-US" baseline="0" smtClean="0"/>
              <a:t>1%)</a:t>
            </a:r>
            <a:endParaRPr lang="en-US"/>
          </a:p>
        </p:txBody>
      </p:sp>
      <p:sp>
        <p:nvSpPr>
          <p:cNvPr id="4" name="Slide Number Placeholder 3"/>
          <p:cNvSpPr>
            <a:spLocks noGrp="1"/>
          </p:cNvSpPr>
          <p:nvPr>
            <p:ph type="sldNum" sz="quarter" idx="10"/>
          </p:nvPr>
        </p:nvSpPr>
        <p:spPr/>
        <p:txBody>
          <a:bodyPr/>
          <a:lstStyle/>
          <a:p>
            <a:fld id="{1579BD55-2A74-9046-A627-207F81903D8A}" type="slidenum">
              <a:rPr lang="en-US" smtClean="0"/>
              <a:pPr/>
              <a:t>2</a:t>
            </a:fld>
            <a:endParaRPr lang="en-US"/>
          </a:p>
        </p:txBody>
      </p:sp>
    </p:spTree>
    <p:extLst>
      <p:ext uri="{BB962C8B-B14F-4D97-AF65-F5344CB8AC3E}">
        <p14:creationId xmlns:p14="http://schemas.microsoft.com/office/powerpoint/2010/main" val="2031597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79BD55-2A74-9046-A627-207F81903D8A}" type="slidenum">
              <a:rPr lang="en-US" smtClean="0"/>
              <a:pPr/>
              <a:t>3</a:t>
            </a:fld>
            <a:endParaRPr lang="en-US"/>
          </a:p>
        </p:txBody>
      </p:sp>
    </p:spTree>
    <p:extLst>
      <p:ext uri="{BB962C8B-B14F-4D97-AF65-F5344CB8AC3E}">
        <p14:creationId xmlns:p14="http://schemas.microsoft.com/office/powerpoint/2010/main" val="946699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14485" eaLnBrk="0" hangingPunct="0">
              <a:defRPr sz="2300">
                <a:solidFill>
                  <a:srgbClr val="CF0E30"/>
                </a:solidFill>
                <a:latin typeface="Book Antiqua" charset="0"/>
                <a:ea typeface="ＭＳ Ｐゴシック" charset="0"/>
                <a:cs typeface="ＭＳ Ｐゴシック" charset="0"/>
              </a:defRPr>
            </a:lvl1pPr>
            <a:lvl2pPr marL="702756" indent="-270291" defTabSz="914485" eaLnBrk="0" hangingPunct="0">
              <a:defRPr sz="2300">
                <a:solidFill>
                  <a:srgbClr val="CF0E30"/>
                </a:solidFill>
                <a:latin typeface="Book Antiqua" charset="0"/>
                <a:ea typeface="ＭＳ Ｐゴシック" charset="0"/>
              </a:defRPr>
            </a:lvl2pPr>
            <a:lvl3pPr marL="1081164" indent="-216233" defTabSz="914485" eaLnBrk="0" hangingPunct="0">
              <a:defRPr sz="2300">
                <a:solidFill>
                  <a:srgbClr val="CF0E30"/>
                </a:solidFill>
                <a:latin typeface="Book Antiqua" charset="0"/>
                <a:ea typeface="ＭＳ Ｐゴシック" charset="0"/>
              </a:defRPr>
            </a:lvl3pPr>
            <a:lvl4pPr marL="1513629" indent="-216233" defTabSz="914485" eaLnBrk="0" hangingPunct="0">
              <a:defRPr sz="2300">
                <a:solidFill>
                  <a:srgbClr val="CF0E30"/>
                </a:solidFill>
                <a:latin typeface="Book Antiqua" charset="0"/>
                <a:ea typeface="ＭＳ Ｐゴシック" charset="0"/>
              </a:defRPr>
            </a:lvl4pPr>
            <a:lvl5pPr marL="1946095" indent="-216233" defTabSz="914485" eaLnBrk="0" hangingPunct="0">
              <a:defRPr sz="2300">
                <a:solidFill>
                  <a:srgbClr val="CF0E30"/>
                </a:solidFill>
                <a:latin typeface="Book Antiqua" charset="0"/>
                <a:ea typeface="ＭＳ Ｐゴシック" charset="0"/>
              </a:defRPr>
            </a:lvl5pPr>
            <a:lvl6pPr marL="2378560" indent="-216233" defTabSz="914485" eaLnBrk="0" fontAlgn="base" hangingPunct="0">
              <a:spcBef>
                <a:spcPct val="0"/>
              </a:spcBef>
              <a:spcAft>
                <a:spcPct val="0"/>
              </a:spcAft>
              <a:defRPr sz="2300">
                <a:solidFill>
                  <a:srgbClr val="CF0E30"/>
                </a:solidFill>
                <a:latin typeface="Book Antiqua" charset="0"/>
                <a:ea typeface="ＭＳ Ｐゴシック" charset="0"/>
              </a:defRPr>
            </a:lvl6pPr>
            <a:lvl7pPr marL="2811026" indent="-216233" defTabSz="914485" eaLnBrk="0" fontAlgn="base" hangingPunct="0">
              <a:spcBef>
                <a:spcPct val="0"/>
              </a:spcBef>
              <a:spcAft>
                <a:spcPct val="0"/>
              </a:spcAft>
              <a:defRPr sz="2300">
                <a:solidFill>
                  <a:srgbClr val="CF0E30"/>
                </a:solidFill>
                <a:latin typeface="Book Antiqua" charset="0"/>
                <a:ea typeface="ＭＳ Ｐゴシック" charset="0"/>
              </a:defRPr>
            </a:lvl7pPr>
            <a:lvl8pPr marL="3243491" indent="-216233" defTabSz="914485" eaLnBrk="0" fontAlgn="base" hangingPunct="0">
              <a:spcBef>
                <a:spcPct val="0"/>
              </a:spcBef>
              <a:spcAft>
                <a:spcPct val="0"/>
              </a:spcAft>
              <a:defRPr sz="2300">
                <a:solidFill>
                  <a:srgbClr val="CF0E30"/>
                </a:solidFill>
                <a:latin typeface="Book Antiqua" charset="0"/>
                <a:ea typeface="ＭＳ Ｐゴシック" charset="0"/>
              </a:defRPr>
            </a:lvl8pPr>
            <a:lvl9pPr marL="3675957" indent="-216233" defTabSz="914485" eaLnBrk="0" fontAlgn="base" hangingPunct="0">
              <a:spcBef>
                <a:spcPct val="0"/>
              </a:spcBef>
              <a:spcAft>
                <a:spcPct val="0"/>
              </a:spcAft>
              <a:defRPr sz="2300">
                <a:solidFill>
                  <a:srgbClr val="CF0E30"/>
                </a:solidFill>
                <a:latin typeface="Book Antiqua" charset="0"/>
                <a:ea typeface="ＭＳ Ｐゴシック" charset="0"/>
              </a:defRPr>
            </a:lvl9pPr>
          </a:lstStyle>
          <a:p>
            <a:pPr eaLnBrk="1" hangingPunct="1"/>
            <a:fld id="{A21822EA-9AA2-8145-A0B8-68D63CC517D0}" type="slidenum">
              <a:rPr lang="en-US" sz="1200"/>
              <a:pPr eaLnBrk="1" hangingPunct="1"/>
              <a:t>4</a:t>
            </a:fld>
            <a:endParaRPr lang="en-US" sz="1200"/>
          </a:p>
        </p:txBody>
      </p:sp>
      <p:sp>
        <p:nvSpPr>
          <p:cNvPr id="32770" name="Rectangle 2"/>
          <p:cNvSpPr>
            <a:spLocks noGrp="1" noRot="1" noChangeAspect="1" noChangeArrowheads="1" noTextEdit="1"/>
          </p:cNvSpPr>
          <p:nvPr>
            <p:ph type="sldImg"/>
          </p:nvPr>
        </p:nvSpPr>
        <p:spPr>
          <a:xfrm>
            <a:off x="1152525" y="692150"/>
            <a:ext cx="4552950" cy="3416300"/>
          </a:xfrm>
          <a:ln/>
        </p:spPr>
      </p:sp>
      <p:sp>
        <p:nvSpPr>
          <p:cNvPr id="32771" name="Rectangle 3"/>
          <p:cNvSpPr>
            <a:spLocks noGrp="1" noChangeArrowheads="1"/>
          </p:cNvSpPr>
          <p:nvPr>
            <p:ph type="body" idx="1"/>
          </p:nvPr>
        </p:nvSpPr>
        <p:spPr>
          <a:xfrm>
            <a:off x="912317" y="4342191"/>
            <a:ext cx="5030391" cy="4113893"/>
          </a:xfrm>
          <a:noFill/>
          <a:ln w="9525"/>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820598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14485" eaLnBrk="0" hangingPunct="0">
              <a:defRPr sz="2300">
                <a:solidFill>
                  <a:srgbClr val="CF0E30"/>
                </a:solidFill>
                <a:latin typeface="Book Antiqua" charset="0"/>
                <a:ea typeface="ＭＳ Ｐゴシック" charset="0"/>
                <a:cs typeface="ＭＳ Ｐゴシック" charset="0"/>
              </a:defRPr>
            </a:lvl1pPr>
            <a:lvl2pPr marL="702756" indent="-270291" defTabSz="914485" eaLnBrk="0" hangingPunct="0">
              <a:defRPr sz="2300">
                <a:solidFill>
                  <a:srgbClr val="CF0E30"/>
                </a:solidFill>
                <a:latin typeface="Book Antiqua" charset="0"/>
                <a:ea typeface="ＭＳ Ｐゴシック" charset="0"/>
              </a:defRPr>
            </a:lvl2pPr>
            <a:lvl3pPr marL="1081164" indent="-216233" defTabSz="914485" eaLnBrk="0" hangingPunct="0">
              <a:defRPr sz="2300">
                <a:solidFill>
                  <a:srgbClr val="CF0E30"/>
                </a:solidFill>
                <a:latin typeface="Book Antiqua" charset="0"/>
                <a:ea typeface="ＭＳ Ｐゴシック" charset="0"/>
              </a:defRPr>
            </a:lvl3pPr>
            <a:lvl4pPr marL="1513629" indent="-216233" defTabSz="914485" eaLnBrk="0" hangingPunct="0">
              <a:defRPr sz="2300">
                <a:solidFill>
                  <a:srgbClr val="CF0E30"/>
                </a:solidFill>
                <a:latin typeface="Book Antiqua" charset="0"/>
                <a:ea typeface="ＭＳ Ｐゴシック" charset="0"/>
              </a:defRPr>
            </a:lvl4pPr>
            <a:lvl5pPr marL="1946095" indent="-216233" defTabSz="914485" eaLnBrk="0" hangingPunct="0">
              <a:defRPr sz="2300">
                <a:solidFill>
                  <a:srgbClr val="CF0E30"/>
                </a:solidFill>
                <a:latin typeface="Book Antiqua" charset="0"/>
                <a:ea typeface="ＭＳ Ｐゴシック" charset="0"/>
              </a:defRPr>
            </a:lvl5pPr>
            <a:lvl6pPr marL="2378560" indent="-216233" defTabSz="914485" eaLnBrk="0" fontAlgn="base" hangingPunct="0">
              <a:spcBef>
                <a:spcPct val="0"/>
              </a:spcBef>
              <a:spcAft>
                <a:spcPct val="0"/>
              </a:spcAft>
              <a:defRPr sz="2300">
                <a:solidFill>
                  <a:srgbClr val="CF0E30"/>
                </a:solidFill>
                <a:latin typeface="Book Antiqua" charset="0"/>
                <a:ea typeface="ＭＳ Ｐゴシック" charset="0"/>
              </a:defRPr>
            </a:lvl6pPr>
            <a:lvl7pPr marL="2811026" indent="-216233" defTabSz="914485" eaLnBrk="0" fontAlgn="base" hangingPunct="0">
              <a:spcBef>
                <a:spcPct val="0"/>
              </a:spcBef>
              <a:spcAft>
                <a:spcPct val="0"/>
              </a:spcAft>
              <a:defRPr sz="2300">
                <a:solidFill>
                  <a:srgbClr val="CF0E30"/>
                </a:solidFill>
                <a:latin typeface="Book Antiqua" charset="0"/>
                <a:ea typeface="ＭＳ Ｐゴシック" charset="0"/>
              </a:defRPr>
            </a:lvl7pPr>
            <a:lvl8pPr marL="3243491" indent="-216233" defTabSz="914485" eaLnBrk="0" fontAlgn="base" hangingPunct="0">
              <a:spcBef>
                <a:spcPct val="0"/>
              </a:spcBef>
              <a:spcAft>
                <a:spcPct val="0"/>
              </a:spcAft>
              <a:defRPr sz="2300">
                <a:solidFill>
                  <a:srgbClr val="CF0E30"/>
                </a:solidFill>
                <a:latin typeface="Book Antiqua" charset="0"/>
                <a:ea typeface="ＭＳ Ｐゴシック" charset="0"/>
              </a:defRPr>
            </a:lvl8pPr>
            <a:lvl9pPr marL="3675957" indent="-216233" defTabSz="914485" eaLnBrk="0" fontAlgn="base" hangingPunct="0">
              <a:spcBef>
                <a:spcPct val="0"/>
              </a:spcBef>
              <a:spcAft>
                <a:spcPct val="0"/>
              </a:spcAft>
              <a:defRPr sz="2300">
                <a:solidFill>
                  <a:srgbClr val="CF0E30"/>
                </a:solidFill>
                <a:latin typeface="Book Antiqua" charset="0"/>
                <a:ea typeface="ＭＳ Ｐゴシック" charset="0"/>
              </a:defRPr>
            </a:lvl9pPr>
          </a:lstStyle>
          <a:p>
            <a:pPr eaLnBrk="1" hangingPunct="1"/>
            <a:fld id="{9F692D6F-E423-704E-99FC-8EBB08D54C5B}" type="slidenum">
              <a:rPr lang="en-US" sz="1200"/>
              <a:pPr eaLnBrk="1" hangingPunct="1"/>
              <a:t>5</a:t>
            </a:fld>
            <a:endParaRPr lang="en-US" sz="1200"/>
          </a:p>
        </p:txBody>
      </p:sp>
      <p:sp>
        <p:nvSpPr>
          <p:cNvPr id="36866" name="Rectangle 2"/>
          <p:cNvSpPr>
            <a:spLocks noGrp="1" noRot="1" noChangeAspect="1" noChangeArrowheads="1" noTextEdit="1"/>
          </p:cNvSpPr>
          <p:nvPr>
            <p:ph type="sldImg"/>
          </p:nvPr>
        </p:nvSpPr>
        <p:spPr>
          <a:xfrm>
            <a:off x="1152525" y="692150"/>
            <a:ext cx="4552950" cy="3416300"/>
          </a:xfrm>
          <a:ln/>
        </p:spPr>
      </p:sp>
      <p:sp>
        <p:nvSpPr>
          <p:cNvPr id="36867" name="Rectangle 3"/>
          <p:cNvSpPr>
            <a:spLocks noGrp="1" noChangeArrowheads="1"/>
          </p:cNvSpPr>
          <p:nvPr>
            <p:ph type="body" idx="1"/>
          </p:nvPr>
        </p:nvSpPr>
        <p:spPr>
          <a:xfrm>
            <a:off x="912317" y="4342191"/>
            <a:ext cx="5030391" cy="4113893"/>
          </a:xfrm>
          <a:noFill/>
          <a:ln w="9525"/>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151714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t>
            </a:r>
            <a:r>
              <a:rPr lang="en-US" baseline="0" dirty="0" smtClean="0"/>
              <a:t> a hash join</a:t>
            </a:r>
            <a:endParaRPr lang="en-US" dirty="0"/>
          </a:p>
        </p:txBody>
      </p:sp>
      <p:sp>
        <p:nvSpPr>
          <p:cNvPr id="4" name="Slide Number Placeholder 3"/>
          <p:cNvSpPr>
            <a:spLocks noGrp="1"/>
          </p:cNvSpPr>
          <p:nvPr>
            <p:ph type="sldNum" sz="quarter" idx="10"/>
          </p:nvPr>
        </p:nvSpPr>
        <p:spPr/>
        <p:txBody>
          <a:bodyPr/>
          <a:lstStyle/>
          <a:p>
            <a:fld id="{1579BD55-2A74-9046-A627-207F81903D8A}" type="slidenum">
              <a:rPr lang="en-US" smtClean="0"/>
              <a:pPr/>
              <a:t>11</a:t>
            </a:fld>
            <a:endParaRPr lang="en-US"/>
          </a:p>
        </p:txBody>
      </p:sp>
    </p:spTree>
    <p:extLst>
      <p:ext uri="{BB962C8B-B14F-4D97-AF65-F5344CB8AC3E}">
        <p14:creationId xmlns:p14="http://schemas.microsoft.com/office/powerpoint/2010/main" val="1664895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6788" eaLnBrk="0" hangingPunct="0">
              <a:defRPr sz="2400">
                <a:solidFill>
                  <a:srgbClr val="CF0E30"/>
                </a:solidFill>
                <a:latin typeface="Book Antiqua" charset="0"/>
                <a:ea typeface="ＭＳ Ｐゴシック" charset="0"/>
                <a:cs typeface="ＭＳ Ｐゴシック" charset="0"/>
              </a:defRPr>
            </a:lvl1pPr>
            <a:lvl2pPr marL="742950" indent="-285750" defTabSz="966788" eaLnBrk="0" hangingPunct="0">
              <a:defRPr sz="2400">
                <a:solidFill>
                  <a:srgbClr val="CF0E30"/>
                </a:solidFill>
                <a:latin typeface="Book Antiqua" charset="0"/>
                <a:ea typeface="ＭＳ Ｐゴシック" charset="0"/>
              </a:defRPr>
            </a:lvl2pPr>
            <a:lvl3pPr marL="1143000" indent="-228600" defTabSz="966788" eaLnBrk="0" hangingPunct="0">
              <a:defRPr sz="2400">
                <a:solidFill>
                  <a:srgbClr val="CF0E30"/>
                </a:solidFill>
                <a:latin typeface="Book Antiqua" charset="0"/>
                <a:ea typeface="ＭＳ Ｐゴシック" charset="0"/>
              </a:defRPr>
            </a:lvl3pPr>
            <a:lvl4pPr marL="1600200" indent="-228600" defTabSz="966788" eaLnBrk="0" hangingPunct="0">
              <a:defRPr sz="2400">
                <a:solidFill>
                  <a:srgbClr val="CF0E30"/>
                </a:solidFill>
                <a:latin typeface="Book Antiqua" charset="0"/>
                <a:ea typeface="ＭＳ Ｐゴシック" charset="0"/>
              </a:defRPr>
            </a:lvl4pPr>
            <a:lvl5pPr marL="2057400" indent="-228600" defTabSz="966788" eaLnBrk="0" hangingPunct="0">
              <a:defRPr sz="2400">
                <a:solidFill>
                  <a:srgbClr val="CF0E30"/>
                </a:solidFill>
                <a:latin typeface="Book Antiqua" charset="0"/>
                <a:ea typeface="ＭＳ Ｐゴシック" charset="0"/>
              </a:defRPr>
            </a:lvl5pPr>
            <a:lvl6pPr marL="2514600" indent="-228600" defTabSz="966788" eaLnBrk="0" fontAlgn="base" hangingPunct="0">
              <a:spcBef>
                <a:spcPct val="0"/>
              </a:spcBef>
              <a:spcAft>
                <a:spcPct val="0"/>
              </a:spcAft>
              <a:defRPr sz="2400">
                <a:solidFill>
                  <a:srgbClr val="CF0E30"/>
                </a:solidFill>
                <a:latin typeface="Book Antiqua" charset="0"/>
                <a:ea typeface="ＭＳ Ｐゴシック" charset="0"/>
              </a:defRPr>
            </a:lvl6pPr>
            <a:lvl7pPr marL="2971800" indent="-228600" defTabSz="966788" eaLnBrk="0" fontAlgn="base" hangingPunct="0">
              <a:spcBef>
                <a:spcPct val="0"/>
              </a:spcBef>
              <a:spcAft>
                <a:spcPct val="0"/>
              </a:spcAft>
              <a:defRPr sz="2400">
                <a:solidFill>
                  <a:srgbClr val="CF0E30"/>
                </a:solidFill>
                <a:latin typeface="Book Antiqua" charset="0"/>
                <a:ea typeface="ＭＳ Ｐゴシック" charset="0"/>
              </a:defRPr>
            </a:lvl7pPr>
            <a:lvl8pPr marL="3429000" indent="-228600" defTabSz="966788" eaLnBrk="0" fontAlgn="base" hangingPunct="0">
              <a:spcBef>
                <a:spcPct val="0"/>
              </a:spcBef>
              <a:spcAft>
                <a:spcPct val="0"/>
              </a:spcAft>
              <a:defRPr sz="2400">
                <a:solidFill>
                  <a:srgbClr val="CF0E30"/>
                </a:solidFill>
                <a:latin typeface="Book Antiqua" charset="0"/>
                <a:ea typeface="ＭＳ Ｐゴシック" charset="0"/>
              </a:defRPr>
            </a:lvl8pPr>
            <a:lvl9pPr marL="3886200" indent="-228600" defTabSz="966788" eaLnBrk="0" fontAlgn="base" hangingPunct="0">
              <a:spcBef>
                <a:spcPct val="0"/>
              </a:spcBef>
              <a:spcAft>
                <a:spcPct val="0"/>
              </a:spcAft>
              <a:defRPr sz="2400">
                <a:solidFill>
                  <a:srgbClr val="CF0E30"/>
                </a:solidFill>
                <a:latin typeface="Book Antiqua" charset="0"/>
                <a:ea typeface="ＭＳ Ｐゴシック" charset="0"/>
              </a:defRPr>
            </a:lvl9pPr>
          </a:lstStyle>
          <a:p>
            <a:pPr eaLnBrk="1" hangingPunct="1"/>
            <a:fld id="{E7416A3E-7E03-B540-A54F-B202D628CD02}" type="slidenum">
              <a:rPr lang="en-US" sz="1300"/>
              <a:pPr eaLnBrk="1" hangingPunct="1"/>
              <a:t>18</a:t>
            </a:fld>
            <a:endParaRPr lang="en-US" sz="1300"/>
          </a:p>
        </p:txBody>
      </p:sp>
      <p:sp>
        <p:nvSpPr>
          <p:cNvPr id="65538" name="Rectangle 2"/>
          <p:cNvSpPr>
            <a:spLocks noChangeArrowheads="1"/>
          </p:cNvSpPr>
          <p:nvPr/>
        </p:nvSpPr>
        <p:spPr bwMode="auto">
          <a:xfrm>
            <a:off x="4146550" y="0"/>
            <a:ext cx="3168650" cy="479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65539" name="Rectangle 3"/>
          <p:cNvSpPr>
            <a:spLocks noChangeArrowheads="1"/>
          </p:cNvSpPr>
          <p:nvPr/>
        </p:nvSpPr>
        <p:spPr bwMode="auto">
          <a:xfrm>
            <a:off x="4146550" y="9121775"/>
            <a:ext cx="3168650" cy="479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35" tIns="0" rIns="20135" bIns="0" anchor="b"/>
          <a:lstStyle/>
          <a:p>
            <a:pPr algn="r" defTabSz="966788" eaLnBrk="0" hangingPunct="0"/>
            <a:r>
              <a:rPr lang="en-US" sz="1100" i="1">
                <a:latin typeface="Times New Roman" charset="0"/>
                <a:ea typeface="ＭＳ Ｐゴシック" charset="0"/>
                <a:cs typeface="ＭＳ Ｐゴシック" charset="0"/>
              </a:rPr>
              <a:t>20</a:t>
            </a:r>
          </a:p>
        </p:txBody>
      </p:sp>
      <p:sp>
        <p:nvSpPr>
          <p:cNvPr id="65540" name="Rectangle 4"/>
          <p:cNvSpPr>
            <a:spLocks noChangeArrowheads="1"/>
          </p:cNvSpPr>
          <p:nvPr/>
        </p:nvSpPr>
        <p:spPr bwMode="auto">
          <a:xfrm>
            <a:off x="0" y="9121775"/>
            <a:ext cx="3168650" cy="479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65541" name="Rectangle 5"/>
          <p:cNvSpPr>
            <a:spLocks noChangeArrowheads="1"/>
          </p:cNvSpPr>
          <p:nvPr/>
        </p:nvSpPr>
        <p:spPr bwMode="auto">
          <a:xfrm>
            <a:off x="0" y="0"/>
            <a:ext cx="3168650" cy="479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65542" name="Rectangle 6"/>
          <p:cNvSpPr>
            <a:spLocks noGrp="1" noRot="1" noChangeAspect="1" noChangeArrowheads="1" noTextEdit="1"/>
          </p:cNvSpPr>
          <p:nvPr>
            <p:ph type="sldImg"/>
          </p:nvPr>
        </p:nvSpPr>
        <p:spPr>
          <a:ln w="12700" cap="flat">
            <a:solidFill>
              <a:schemeClr val="tx1"/>
            </a:solidFill>
          </a:ln>
        </p:spPr>
      </p:sp>
      <p:sp>
        <p:nvSpPr>
          <p:cNvPr id="65543" name="Rectangle 7"/>
          <p:cNvSpPr>
            <a:spLocks noGrp="1" noChangeArrowheads="1"/>
          </p:cNvSpPr>
          <p:nvPr>
            <p:ph type="body" idx="1"/>
          </p:nvPr>
        </p:nvSpPr>
        <p:spPr>
          <a:noFill/>
          <a:ln w="9525"/>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lIns="97320" tIns="48661" rIns="97320" bIns="48661"/>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039079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6788" eaLnBrk="0" hangingPunct="0">
              <a:defRPr sz="2400">
                <a:solidFill>
                  <a:srgbClr val="CF0E30"/>
                </a:solidFill>
                <a:latin typeface="Book Antiqua" charset="0"/>
                <a:ea typeface="ＭＳ Ｐゴシック" charset="0"/>
                <a:cs typeface="ＭＳ Ｐゴシック" charset="0"/>
              </a:defRPr>
            </a:lvl1pPr>
            <a:lvl2pPr marL="742950" indent="-285750" defTabSz="966788" eaLnBrk="0" hangingPunct="0">
              <a:defRPr sz="2400">
                <a:solidFill>
                  <a:srgbClr val="CF0E30"/>
                </a:solidFill>
                <a:latin typeface="Book Antiqua" charset="0"/>
                <a:ea typeface="ＭＳ Ｐゴシック" charset="0"/>
              </a:defRPr>
            </a:lvl2pPr>
            <a:lvl3pPr marL="1143000" indent="-228600" defTabSz="966788" eaLnBrk="0" hangingPunct="0">
              <a:defRPr sz="2400">
                <a:solidFill>
                  <a:srgbClr val="CF0E30"/>
                </a:solidFill>
                <a:latin typeface="Book Antiqua" charset="0"/>
                <a:ea typeface="ＭＳ Ｐゴシック" charset="0"/>
              </a:defRPr>
            </a:lvl3pPr>
            <a:lvl4pPr marL="1600200" indent="-228600" defTabSz="966788" eaLnBrk="0" hangingPunct="0">
              <a:defRPr sz="2400">
                <a:solidFill>
                  <a:srgbClr val="CF0E30"/>
                </a:solidFill>
                <a:latin typeface="Book Antiqua" charset="0"/>
                <a:ea typeface="ＭＳ Ｐゴシック" charset="0"/>
              </a:defRPr>
            </a:lvl4pPr>
            <a:lvl5pPr marL="2057400" indent="-228600" defTabSz="966788" eaLnBrk="0" hangingPunct="0">
              <a:defRPr sz="2400">
                <a:solidFill>
                  <a:srgbClr val="CF0E30"/>
                </a:solidFill>
                <a:latin typeface="Book Antiqua" charset="0"/>
                <a:ea typeface="ＭＳ Ｐゴシック" charset="0"/>
              </a:defRPr>
            </a:lvl5pPr>
            <a:lvl6pPr marL="2514600" indent="-228600" defTabSz="966788" eaLnBrk="0" fontAlgn="base" hangingPunct="0">
              <a:spcBef>
                <a:spcPct val="0"/>
              </a:spcBef>
              <a:spcAft>
                <a:spcPct val="0"/>
              </a:spcAft>
              <a:defRPr sz="2400">
                <a:solidFill>
                  <a:srgbClr val="CF0E30"/>
                </a:solidFill>
                <a:latin typeface="Book Antiqua" charset="0"/>
                <a:ea typeface="ＭＳ Ｐゴシック" charset="0"/>
              </a:defRPr>
            </a:lvl6pPr>
            <a:lvl7pPr marL="2971800" indent="-228600" defTabSz="966788" eaLnBrk="0" fontAlgn="base" hangingPunct="0">
              <a:spcBef>
                <a:spcPct val="0"/>
              </a:spcBef>
              <a:spcAft>
                <a:spcPct val="0"/>
              </a:spcAft>
              <a:defRPr sz="2400">
                <a:solidFill>
                  <a:srgbClr val="CF0E30"/>
                </a:solidFill>
                <a:latin typeface="Book Antiqua" charset="0"/>
                <a:ea typeface="ＭＳ Ｐゴシック" charset="0"/>
              </a:defRPr>
            </a:lvl7pPr>
            <a:lvl8pPr marL="3429000" indent="-228600" defTabSz="966788" eaLnBrk="0" fontAlgn="base" hangingPunct="0">
              <a:spcBef>
                <a:spcPct val="0"/>
              </a:spcBef>
              <a:spcAft>
                <a:spcPct val="0"/>
              </a:spcAft>
              <a:defRPr sz="2400">
                <a:solidFill>
                  <a:srgbClr val="CF0E30"/>
                </a:solidFill>
                <a:latin typeface="Book Antiqua" charset="0"/>
                <a:ea typeface="ＭＳ Ｐゴシック" charset="0"/>
              </a:defRPr>
            </a:lvl8pPr>
            <a:lvl9pPr marL="3886200" indent="-228600" defTabSz="966788" eaLnBrk="0" fontAlgn="base" hangingPunct="0">
              <a:spcBef>
                <a:spcPct val="0"/>
              </a:spcBef>
              <a:spcAft>
                <a:spcPct val="0"/>
              </a:spcAft>
              <a:defRPr sz="2400">
                <a:solidFill>
                  <a:srgbClr val="CF0E30"/>
                </a:solidFill>
                <a:latin typeface="Book Antiqua" charset="0"/>
                <a:ea typeface="ＭＳ Ｐゴシック" charset="0"/>
              </a:defRPr>
            </a:lvl9pPr>
          </a:lstStyle>
          <a:p>
            <a:pPr eaLnBrk="1" hangingPunct="1"/>
            <a:fld id="{389E777F-C010-E243-9540-948D8D38D019}" type="slidenum">
              <a:rPr lang="en-US" sz="1300"/>
              <a:pPr eaLnBrk="1" hangingPunct="1"/>
              <a:t>19</a:t>
            </a:fld>
            <a:endParaRPr lang="en-US" sz="1300"/>
          </a:p>
        </p:txBody>
      </p:sp>
      <p:sp>
        <p:nvSpPr>
          <p:cNvPr id="87042" name="Rectangle 2"/>
          <p:cNvSpPr>
            <a:spLocks noGrp="1" noRot="1" noChangeAspect="1" noChangeArrowheads="1" noTextEdit="1"/>
          </p:cNvSpPr>
          <p:nvPr>
            <p:ph type="sldImg"/>
          </p:nvPr>
        </p:nvSpPr>
        <p:spPr>
          <a:xfrm>
            <a:off x="1266825" y="727075"/>
            <a:ext cx="4781550" cy="3586163"/>
          </a:xfrm>
          <a:ln/>
        </p:spPr>
      </p:sp>
      <p:sp>
        <p:nvSpPr>
          <p:cNvPr id="87043" name="Rectangle 3"/>
          <p:cNvSpPr>
            <a:spLocks noGrp="1" noChangeArrowheads="1"/>
          </p:cNvSpPr>
          <p:nvPr>
            <p:ph type="body" idx="1"/>
          </p:nvPr>
        </p:nvSpPr>
        <p:spPr>
          <a:xfrm>
            <a:off x="973138" y="4559300"/>
            <a:ext cx="5365750" cy="4319588"/>
          </a:xfrm>
          <a:noFill/>
          <a:ln w="9525"/>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95952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6788" eaLnBrk="0" hangingPunct="0">
              <a:defRPr sz="2400">
                <a:solidFill>
                  <a:srgbClr val="CF0E30"/>
                </a:solidFill>
                <a:latin typeface="Book Antiqua" charset="0"/>
                <a:ea typeface="ＭＳ Ｐゴシック" charset="0"/>
                <a:cs typeface="ＭＳ Ｐゴシック" charset="0"/>
              </a:defRPr>
            </a:lvl1pPr>
            <a:lvl2pPr marL="742950" indent="-285750" defTabSz="966788" eaLnBrk="0" hangingPunct="0">
              <a:defRPr sz="2400">
                <a:solidFill>
                  <a:srgbClr val="CF0E30"/>
                </a:solidFill>
                <a:latin typeface="Book Antiqua" charset="0"/>
                <a:ea typeface="ＭＳ Ｐゴシック" charset="0"/>
              </a:defRPr>
            </a:lvl2pPr>
            <a:lvl3pPr marL="1143000" indent="-228600" defTabSz="966788" eaLnBrk="0" hangingPunct="0">
              <a:defRPr sz="2400">
                <a:solidFill>
                  <a:srgbClr val="CF0E30"/>
                </a:solidFill>
                <a:latin typeface="Book Antiqua" charset="0"/>
                <a:ea typeface="ＭＳ Ｐゴシック" charset="0"/>
              </a:defRPr>
            </a:lvl3pPr>
            <a:lvl4pPr marL="1600200" indent="-228600" defTabSz="966788" eaLnBrk="0" hangingPunct="0">
              <a:defRPr sz="2400">
                <a:solidFill>
                  <a:srgbClr val="CF0E30"/>
                </a:solidFill>
                <a:latin typeface="Book Antiqua" charset="0"/>
                <a:ea typeface="ＭＳ Ｐゴシック" charset="0"/>
              </a:defRPr>
            </a:lvl4pPr>
            <a:lvl5pPr marL="2057400" indent="-228600" defTabSz="966788" eaLnBrk="0" hangingPunct="0">
              <a:defRPr sz="2400">
                <a:solidFill>
                  <a:srgbClr val="CF0E30"/>
                </a:solidFill>
                <a:latin typeface="Book Antiqua" charset="0"/>
                <a:ea typeface="ＭＳ Ｐゴシック" charset="0"/>
              </a:defRPr>
            </a:lvl5pPr>
            <a:lvl6pPr marL="2514600" indent="-228600" defTabSz="966788" eaLnBrk="0" fontAlgn="base" hangingPunct="0">
              <a:spcBef>
                <a:spcPct val="0"/>
              </a:spcBef>
              <a:spcAft>
                <a:spcPct val="0"/>
              </a:spcAft>
              <a:defRPr sz="2400">
                <a:solidFill>
                  <a:srgbClr val="CF0E30"/>
                </a:solidFill>
                <a:latin typeface="Book Antiqua" charset="0"/>
                <a:ea typeface="ＭＳ Ｐゴシック" charset="0"/>
              </a:defRPr>
            </a:lvl6pPr>
            <a:lvl7pPr marL="2971800" indent="-228600" defTabSz="966788" eaLnBrk="0" fontAlgn="base" hangingPunct="0">
              <a:spcBef>
                <a:spcPct val="0"/>
              </a:spcBef>
              <a:spcAft>
                <a:spcPct val="0"/>
              </a:spcAft>
              <a:defRPr sz="2400">
                <a:solidFill>
                  <a:srgbClr val="CF0E30"/>
                </a:solidFill>
                <a:latin typeface="Book Antiqua" charset="0"/>
                <a:ea typeface="ＭＳ Ｐゴシック" charset="0"/>
              </a:defRPr>
            </a:lvl7pPr>
            <a:lvl8pPr marL="3429000" indent="-228600" defTabSz="966788" eaLnBrk="0" fontAlgn="base" hangingPunct="0">
              <a:spcBef>
                <a:spcPct val="0"/>
              </a:spcBef>
              <a:spcAft>
                <a:spcPct val="0"/>
              </a:spcAft>
              <a:defRPr sz="2400">
                <a:solidFill>
                  <a:srgbClr val="CF0E30"/>
                </a:solidFill>
                <a:latin typeface="Book Antiqua" charset="0"/>
                <a:ea typeface="ＭＳ Ｐゴシック" charset="0"/>
              </a:defRPr>
            </a:lvl8pPr>
            <a:lvl9pPr marL="3886200" indent="-228600" defTabSz="966788" eaLnBrk="0" fontAlgn="base" hangingPunct="0">
              <a:spcBef>
                <a:spcPct val="0"/>
              </a:spcBef>
              <a:spcAft>
                <a:spcPct val="0"/>
              </a:spcAft>
              <a:defRPr sz="2400">
                <a:solidFill>
                  <a:srgbClr val="CF0E30"/>
                </a:solidFill>
                <a:latin typeface="Book Antiqua" charset="0"/>
                <a:ea typeface="ＭＳ Ｐゴシック" charset="0"/>
              </a:defRPr>
            </a:lvl9pPr>
          </a:lstStyle>
          <a:p>
            <a:pPr eaLnBrk="1" hangingPunct="1"/>
            <a:fld id="{5825F4BF-F68F-4242-BE37-930ECC9B53E1}" type="slidenum">
              <a:rPr lang="en-US" sz="1300"/>
              <a:pPr eaLnBrk="1" hangingPunct="1"/>
              <a:t>21</a:t>
            </a:fld>
            <a:endParaRPr lang="en-US" sz="1300"/>
          </a:p>
        </p:txBody>
      </p:sp>
      <p:sp>
        <p:nvSpPr>
          <p:cNvPr id="89090" name="Rectangle 2"/>
          <p:cNvSpPr>
            <a:spLocks noGrp="1" noRot="1" noChangeAspect="1" noChangeArrowheads="1" noTextEdit="1"/>
          </p:cNvSpPr>
          <p:nvPr>
            <p:ph type="sldImg"/>
          </p:nvPr>
        </p:nvSpPr>
        <p:spPr>
          <a:xfrm>
            <a:off x="1266825" y="727075"/>
            <a:ext cx="4781550" cy="3586163"/>
          </a:xfrm>
          <a:ln/>
        </p:spPr>
      </p:sp>
      <p:sp>
        <p:nvSpPr>
          <p:cNvPr id="89091" name="Rectangle 3"/>
          <p:cNvSpPr>
            <a:spLocks noGrp="1" noChangeArrowheads="1"/>
          </p:cNvSpPr>
          <p:nvPr>
            <p:ph type="body" idx="1"/>
          </p:nvPr>
        </p:nvSpPr>
        <p:spPr>
          <a:xfrm>
            <a:off x="973138" y="4559300"/>
            <a:ext cx="5365750" cy="4319588"/>
          </a:xfrm>
          <a:noFill/>
          <a:ln w="9525"/>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73339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685800" y="1915566"/>
            <a:ext cx="5257800" cy="1143000"/>
          </a:xfrm>
        </p:spPr>
        <p:txBody>
          <a:bodyPr/>
          <a:lstStyle>
            <a:lvl1pPr algn="l">
              <a:defRPr/>
            </a:lvl1pPr>
          </a:lstStyle>
          <a:p>
            <a:r>
              <a:rPr lang="en-US" dirty="0"/>
              <a:t>Click to edit Master title style</a:t>
            </a:r>
          </a:p>
        </p:txBody>
      </p:sp>
      <p:sp>
        <p:nvSpPr>
          <p:cNvPr id="111619" name="Rectangle 3"/>
          <p:cNvSpPr>
            <a:spLocks noGrp="1" noChangeArrowheads="1"/>
          </p:cNvSpPr>
          <p:nvPr>
            <p:ph type="subTitle" idx="1"/>
          </p:nvPr>
        </p:nvSpPr>
        <p:spPr>
          <a:xfrm>
            <a:off x="1371600" y="4064000"/>
            <a:ext cx="4572000" cy="1397000"/>
          </a:xfrm>
        </p:spPr>
        <p:txBody>
          <a:bodyPr anchor="b" anchorCtr="0"/>
          <a:lstStyle>
            <a:lvl1pPr marL="0" indent="0" algn="r">
              <a:buFontTx/>
              <a:buNone/>
              <a:defRPr/>
            </a:lvl1pPr>
          </a:lstStyle>
          <a:p>
            <a:r>
              <a:rPr lang="en-US" dirty="0"/>
              <a:t>Click to edit Master subtitle style</a:t>
            </a:r>
          </a:p>
        </p:txBody>
      </p:sp>
      <p:sp>
        <p:nvSpPr>
          <p:cNvPr id="5" name="Date Placeholder 4"/>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0" hangingPunct="0">
              <a:defRPr sz="1400">
                <a:solidFill>
                  <a:schemeClr val="tx1"/>
                </a:solidFill>
                <a:ea typeface="Osaka" charset="-128"/>
                <a:cs typeface="Osaka" charset="-128"/>
              </a:defRPr>
            </a:lvl1pPr>
          </a:lstStyle>
          <a:p>
            <a:pPr>
              <a:defRPr/>
            </a:pPr>
            <a:endParaRPr lang="en-US"/>
          </a:p>
        </p:txBody>
      </p:sp>
      <p:sp>
        <p:nvSpPr>
          <p:cNvPr id="6" name="Footer Placeholder 5"/>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a:solidFill>
                  <a:schemeClr val="tx1"/>
                </a:solidFill>
                <a:ea typeface="Osaka" charset="-128"/>
                <a:cs typeface="Osaka" charset="-128"/>
              </a:defRPr>
            </a:lvl1pPr>
          </a:lstStyle>
          <a:p>
            <a:pPr>
              <a:defRPr/>
            </a:pPr>
            <a:endParaRPr lang="en-US"/>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fld id="{0707532D-10C1-AA49-B4A4-A871B8E03AF0}" type="slidenum">
              <a:rPr lang="en-US"/>
              <a:pPr/>
              <a:t>‹#›</a:t>
            </a:fld>
            <a:endParaRPr lang="en-US"/>
          </a:p>
        </p:txBody>
      </p:sp>
    </p:spTree>
    <p:extLst>
      <p:ext uri="{BB962C8B-B14F-4D97-AF65-F5344CB8AC3E}">
        <p14:creationId xmlns:p14="http://schemas.microsoft.com/office/powerpoint/2010/main" val="131505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fld id="{DA2CF810-0B07-184E-84E0-41DED501C33E}" type="slidenum">
              <a:rPr lang="en-US"/>
              <a:pPr/>
              <a:t>‹#›</a:t>
            </a:fld>
            <a:endParaRPr lang="en-US"/>
          </a:p>
        </p:txBody>
      </p:sp>
    </p:spTree>
    <p:extLst>
      <p:ext uri="{BB962C8B-B14F-4D97-AF65-F5344CB8AC3E}">
        <p14:creationId xmlns:p14="http://schemas.microsoft.com/office/powerpoint/2010/main" val="4234641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0"/>
            <a:ext cx="1943100" cy="6553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0"/>
            <a:ext cx="5676900" cy="655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fld id="{B233BB56-6E68-544B-8C9F-13E282C5B419}" type="slidenum">
              <a:rPr lang="en-US"/>
              <a:pPr/>
              <a:t>‹#›</a:t>
            </a:fld>
            <a:endParaRPr lang="en-US"/>
          </a:p>
        </p:txBody>
      </p:sp>
    </p:spTree>
    <p:extLst>
      <p:ext uri="{BB962C8B-B14F-4D97-AF65-F5344CB8AC3E}">
        <p14:creationId xmlns:p14="http://schemas.microsoft.com/office/powerpoint/2010/main" val="3208749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16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447800"/>
            <a:ext cx="38100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447800"/>
            <a:ext cx="3810000" cy="5105400"/>
          </a:xfrm>
        </p:spPr>
        <p:txBody>
          <a:bodyPr/>
          <a:lstStyle/>
          <a:p>
            <a:pPr lvl="0"/>
            <a:endParaRPr lang="en-US" noProof="0" dirty="0" smtClean="0"/>
          </a:p>
        </p:txBody>
      </p:sp>
      <p:sp>
        <p:nvSpPr>
          <p:cNvPr id="5" name="Rectangle 4"/>
          <p:cNvSpPr>
            <a:spLocks noGrp="1" noChangeArrowheads="1"/>
          </p:cNvSpPr>
          <p:nvPr>
            <p:ph type="sldNum" sz="quarter" idx="10"/>
          </p:nvPr>
        </p:nvSpPr>
        <p:spPr>
          <a:ln/>
        </p:spPr>
        <p:txBody>
          <a:bodyPr/>
          <a:lstStyle>
            <a:lvl1pPr>
              <a:defRPr/>
            </a:lvl1pPr>
          </a:lstStyle>
          <a:p>
            <a:fld id="{50CB4F50-8A92-1341-86DF-076A734B50D2}" type="slidenum">
              <a:rPr lang="en-US"/>
              <a:pPr/>
              <a:t>‹#›</a:t>
            </a:fld>
            <a:endParaRPr lang="en-US"/>
          </a:p>
        </p:txBody>
      </p:sp>
    </p:spTree>
    <p:extLst>
      <p:ext uri="{BB962C8B-B14F-4D97-AF65-F5344CB8AC3E}">
        <p14:creationId xmlns:p14="http://schemas.microsoft.com/office/powerpoint/2010/main" val="31242831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eaLnBrk="1" hangingPunct="1">
              <a:defRPr>
                <a:solidFill>
                  <a:srgbClr val="000000"/>
                </a:solidFill>
                <a:ea typeface="ＭＳ Ｐゴシック" charset="0"/>
                <a:cs typeface="ＭＳ Ｐゴシック" charset="0"/>
              </a:defRPr>
            </a:lvl1pPr>
          </a:lstStyle>
          <a:p>
            <a:pPr>
              <a:defRPr/>
            </a:pPr>
            <a:endParaRPr lang="en-US"/>
          </a:p>
          <a:p>
            <a:pPr>
              <a:defRPr/>
            </a:pPr>
            <a:endParaRPr lang="en-US"/>
          </a:p>
        </p:txBody>
      </p:sp>
      <p:sp>
        <p:nvSpPr>
          <p:cNvPr id="5" name="Slide Number Placeholder 4"/>
          <p:cNvSpPr>
            <a:spLocks noGrp="1"/>
          </p:cNvSpPr>
          <p:nvPr>
            <p:ph type="sldNum" sz="quarter" idx="11"/>
          </p:nvPr>
        </p:nvSpPr>
        <p:spPr/>
        <p:txBody>
          <a:bodyPr/>
          <a:lstStyle>
            <a:lvl1pPr eaLnBrk="1" hangingPunct="1">
              <a:defRPr>
                <a:ea typeface="ＭＳ Ｐゴシック" charset="0"/>
                <a:cs typeface="ＭＳ Ｐゴシック" charset="0"/>
              </a:defRPr>
            </a:lvl1pPr>
          </a:lstStyle>
          <a:p>
            <a:pPr>
              <a:defRPr/>
            </a:pPr>
            <a:fld id="{9ACC4CE2-6B36-7B48-8AF1-0853BD75E4E6}" type="slidenum">
              <a:rPr lang="en-US"/>
              <a:pPr>
                <a:defRPr/>
              </a:pPr>
              <a:t>‹#›</a:t>
            </a:fld>
            <a:endParaRPr lang="en-US"/>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685800" y="2286000"/>
            <a:ext cx="5257800" cy="1143000"/>
          </a:xfrm>
        </p:spPr>
        <p:txBody>
          <a:bodyPr/>
          <a:lstStyle>
            <a:lvl1pPr algn="r">
              <a:defRPr/>
            </a:lvl1pPr>
          </a:lstStyle>
          <a:p>
            <a:r>
              <a:rPr lang="en-US"/>
              <a:t>Click to edit Master title style</a:t>
            </a:r>
          </a:p>
        </p:txBody>
      </p:sp>
      <p:sp>
        <p:nvSpPr>
          <p:cNvPr id="111619" name="Rectangle 3"/>
          <p:cNvSpPr>
            <a:spLocks noGrp="1" noChangeArrowheads="1"/>
          </p:cNvSpPr>
          <p:nvPr>
            <p:ph type="subTitle" idx="1"/>
          </p:nvPr>
        </p:nvSpPr>
        <p:spPr>
          <a:xfrm>
            <a:off x="1371600" y="4064000"/>
            <a:ext cx="4572000" cy="1397000"/>
          </a:xfrm>
        </p:spPr>
        <p:txBody>
          <a:bodyPr/>
          <a:lstStyle>
            <a:lvl1pPr marL="0" indent="0" algn="r">
              <a:buFontTx/>
              <a:buNone/>
              <a:defRPr/>
            </a:lvl1pPr>
          </a:lstStyle>
          <a:p>
            <a:r>
              <a:rPr lang="en-US" dirty="0"/>
              <a:t>Click to edit Master subtitle style</a:t>
            </a:r>
          </a:p>
        </p:txBody>
      </p:sp>
      <p:sp>
        <p:nvSpPr>
          <p:cNvPr id="5" name="Date Placeholder 4"/>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0" hangingPunct="0">
              <a:defRPr sz="1400">
                <a:solidFill>
                  <a:schemeClr val="tx1"/>
                </a:solidFill>
                <a:cs typeface="+mn-cs"/>
              </a:defRPr>
            </a:lvl1pPr>
          </a:lstStyle>
          <a:p>
            <a:pPr>
              <a:defRPr/>
            </a:pPr>
            <a:endParaRPr lang="en-US">
              <a:solidFill>
                <a:srgbClr val="000000"/>
              </a:solidFill>
              <a:ea typeface="Osaka"/>
            </a:endParaRPr>
          </a:p>
        </p:txBody>
      </p:sp>
      <p:sp>
        <p:nvSpPr>
          <p:cNvPr id="6" name="Footer Placeholder 5"/>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a:solidFill>
                  <a:schemeClr val="tx1"/>
                </a:solidFill>
                <a:cs typeface="+mn-cs"/>
              </a:defRPr>
            </a:lvl1pPr>
          </a:lstStyle>
          <a:p>
            <a:pPr>
              <a:defRPr/>
            </a:pPr>
            <a:endParaRPr lang="en-US">
              <a:solidFill>
                <a:srgbClr val="000000"/>
              </a:solidFill>
              <a:latin typeface="Arial" charset="0"/>
              <a:ea typeface="Osaka"/>
            </a:endParaRPr>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C2DD6718-95C8-5045-8F1C-F1383005A374}" type="slidenum">
              <a:rPr lang="en-US">
                <a:solidFill>
                  <a:srgbClr val="000000"/>
                </a:solidFill>
                <a:ea typeface="Osaka"/>
              </a:rPr>
              <a:pPr>
                <a:defRPr/>
              </a:pPr>
              <a:t>‹#›</a:t>
            </a:fld>
            <a:endParaRPr lang="en-US">
              <a:solidFill>
                <a:srgbClr val="000000"/>
              </a:solidFill>
              <a:ea typeface="Osaka"/>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eaLnBrk="1" hangingPunct="1">
              <a:defRPr>
                <a:solidFill>
                  <a:srgbClr val="000000"/>
                </a:solidFill>
                <a:ea typeface="ＭＳ Ｐゴシック" charset="0"/>
                <a:cs typeface="ＭＳ Ｐゴシック" charset="0"/>
              </a:defRPr>
            </a:lvl1pPr>
          </a:lstStyle>
          <a:p>
            <a:pPr>
              <a:defRPr/>
            </a:pPr>
            <a:endParaRPr lang="en-US"/>
          </a:p>
          <a:p>
            <a:pPr>
              <a:defRPr/>
            </a:pPr>
            <a:endParaRPr lang="en-US"/>
          </a:p>
        </p:txBody>
      </p:sp>
      <p:sp>
        <p:nvSpPr>
          <p:cNvPr id="5" name="Slide Number Placeholder 4"/>
          <p:cNvSpPr>
            <a:spLocks noGrp="1"/>
          </p:cNvSpPr>
          <p:nvPr>
            <p:ph type="sldNum" sz="quarter" idx="11"/>
          </p:nvPr>
        </p:nvSpPr>
        <p:spPr/>
        <p:txBody>
          <a:bodyPr/>
          <a:lstStyle>
            <a:lvl1pPr eaLnBrk="1" hangingPunct="1">
              <a:defRPr>
                <a:ea typeface="ＭＳ Ｐゴシック" charset="0"/>
                <a:cs typeface="ＭＳ Ｐゴシック" charset="0"/>
              </a:defRPr>
            </a:lvl1pPr>
          </a:lstStyle>
          <a:p>
            <a:pPr>
              <a:defRPr/>
            </a:pPr>
            <a:fld id="{9ACC4CE2-6B36-7B48-8AF1-0853BD75E4E6}" type="slidenum">
              <a:rPr lang="en-US"/>
              <a:pPr>
                <a:defRPr/>
              </a:pPr>
              <a:t>‹#›</a:t>
            </a:fld>
            <a:endParaRPr lang="en-US"/>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685800" y="2286000"/>
            <a:ext cx="5257800" cy="1143000"/>
          </a:xfrm>
        </p:spPr>
        <p:txBody>
          <a:bodyPr/>
          <a:lstStyle>
            <a:lvl1pPr algn="r">
              <a:defRPr/>
            </a:lvl1pPr>
          </a:lstStyle>
          <a:p>
            <a:r>
              <a:rPr lang="en-US"/>
              <a:t>Click to edit Master title style</a:t>
            </a:r>
          </a:p>
        </p:txBody>
      </p:sp>
      <p:sp>
        <p:nvSpPr>
          <p:cNvPr id="111619" name="Rectangle 3"/>
          <p:cNvSpPr>
            <a:spLocks noGrp="1" noChangeArrowheads="1"/>
          </p:cNvSpPr>
          <p:nvPr>
            <p:ph type="subTitle" idx="1"/>
          </p:nvPr>
        </p:nvSpPr>
        <p:spPr>
          <a:xfrm>
            <a:off x="1371600" y="4064000"/>
            <a:ext cx="4572000" cy="1397000"/>
          </a:xfrm>
        </p:spPr>
        <p:txBody>
          <a:bodyPr/>
          <a:lstStyle>
            <a:lvl1pPr marL="0" indent="0" algn="r">
              <a:buFontTx/>
              <a:buNone/>
              <a:defRPr/>
            </a:lvl1pPr>
          </a:lstStyle>
          <a:p>
            <a:r>
              <a:rPr lang="en-US" dirty="0"/>
              <a:t>Click to edit Master subtitle style</a:t>
            </a:r>
          </a:p>
        </p:txBody>
      </p:sp>
      <p:sp>
        <p:nvSpPr>
          <p:cNvPr id="5" name="Date Placeholder 4"/>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0" hangingPunct="0">
              <a:defRPr sz="1400">
                <a:solidFill>
                  <a:schemeClr val="tx1"/>
                </a:solidFill>
                <a:cs typeface="+mn-cs"/>
              </a:defRPr>
            </a:lvl1pPr>
          </a:lstStyle>
          <a:p>
            <a:pPr>
              <a:defRPr/>
            </a:pPr>
            <a:endParaRPr lang="en-US">
              <a:solidFill>
                <a:srgbClr val="000000"/>
              </a:solidFill>
              <a:ea typeface="Osaka"/>
            </a:endParaRPr>
          </a:p>
        </p:txBody>
      </p:sp>
      <p:sp>
        <p:nvSpPr>
          <p:cNvPr id="6" name="Footer Placeholder 5"/>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a:solidFill>
                  <a:schemeClr val="tx1"/>
                </a:solidFill>
                <a:cs typeface="+mn-cs"/>
              </a:defRPr>
            </a:lvl1pPr>
          </a:lstStyle>
          <a:p>
            <a:pPr>
              <a:defRPr/>
            </a:pPr>
            <a:endParaRPr lang="en-US">
              <a:solidFill>
                <a:srgbClr val="000000"/>
              </a:solidFill>
              <a:latin typeface="Arial" charset="0"/>
              <a:ea typeface="Osaka"/>
            </a:endParaRPr>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C2DD6718-95C8-5045-8F1C-F1383005A374}" type="slidenum">
              <a:rPr lang="en-US">
                <a:solidFill>
                  <a:srgbClr val="000000"/>
                </a:solidFill>
                <a:ea typeface="Osaka"/>
              </a:rPr>
              <a:pPr>
                <a:defRPr/>
              </a:pPr>
              <a:t>‹#›</a:t>
            </a:fld>
            <a:endParaRPr lang="en-US">
              <a:solidFill>
                <a:srgbClr val="000000"/>
              </a:solidFill>
              <a:ea typeface="Osaka"/>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fld id="{2762E5F5-0C21-9C4A-BC4C-44B543378C68}" type="slidenum">
              <a:rPr lang="en-US"/>
              <a:pPr/>
              <a:t>‹#›</a:t>
            </a:fld>
            <a:endParaRPr lang="en-US"/>
          </a:p>
        </p:txBody>
      </p:sp>
    </p:spTree>
    <p:extLst>
      <p:ext uri="{BB962C8B-B14F-4D97-AF65-F5344CB8AC3E}">
        <p14:creationId xmlns:p14="http://schemas.microsoft.com/office/powerpoint/2010/main" val="20760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fld id="{F9C401C6-BD98-8041-B93C-1190C5851BCB}" type="slidenum">
              <a:rPr lang="en-US"/>
              <a:pPr/>
              <a:t>‹#›</a:t>
            </a:fld>
            <a:endParaRPr lang="en-US"/>
          </a:p>
        </p:txBody>
      </p:sp>
    </p:spTree>
    <p:extLst>
      <p:ext uri="{BB962C8B-B14F-4D97-AF65-F5344CB8AC3E}">
        <p14:creationId xmlns:p14="http://schemas.microsoft.com/office/powerpoint/2010/main" val="3450036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447800"/>
            <a:ext cx="381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81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fld id="{37530D0E-9166-E742-8E42-1AA48E07CDCD}" type="slidenum">
              <a:rPr lang="en-US"/>
              <a:pPr/>
              <a:t>‹#›</a:t>
            </a:fld>
            <a:endParaRPr lang="en-US"/>
          </a:p>
        </p:txBody>
      </p:sp>
    </p:spTree>
    <p:extLst>
      <p:ext uri="{BB962C8B-B14F-4D97-AF65-F5344CB8AC3E}">
        <p14:creationId xmlns:p14="http://schemas.microsoft.com/office/powerpoint/2010/main" val="1988101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fld id="{185D5022-396B-7447-AC4F-4B1A8105A58E}" type="slidenum">
              <a:rPr lang="en-US"/>
              <a:pPr/>
              <a:t>‹#›</a:t>
            </a:fld>
            <a:endParaRPr lang="en-US"/>
          </a:p>
        </p:txBody>
      </p:sp>
    </p:spTree>
    <p:extLst>
      <p:ext uri="{BB962C8B-B14F-4D97-AF65-F5344CB8AC3E}">
        <p14:creationId xmlns:p14="http://schemas.microsoft.com/office/powerpoint/2010/main" val="2383137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fld id="{24C779A4-4C84-1941-96D9-56721498050D}" type="slidenum">
              <a:rPr lang="en-US"/>
              <a:pPr/>
              <a:t>‹#›</a:t>
            </a:fld>
            <a:endParaRPr lang="en-US"/>
          </a:p>
        </p:txBody>
      </p:sp>
    </p:spTree>
    <p:extLst>
      <p:ext uri="{BB962C8B-B14F-4D97-AF65-F5344CB8AC3E}">
        <p14:creationId xmlns:p14="http://schemas.microsoft.com/office/powerpoint/2010/main" val="1914955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fld id="{C73CCBC3-73FF-FB42-B740-C862A4A25894}" type="slidenum">
              <a:rPr lang="en-US"/>
              <a:pPr/>
              <a:t>‹#›</a:t>
            </a:fld>
            <a:endParaRPr lang="en-US"/>
          </a:p>
        </p:txBody>
      </p:sp>
    </p:spTree>
    <p:extLst>
      <p:ext uri="{BB962C8B-B14F-4D97-AF65-F5344CB8AC3E}">
        <p14:creationId xmlns:p14="http://schemas.microsoft.com/office/powerpoint/2010/main" val="333006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fld id="{1165E778-3EE5-3E4E-B528-FFF943E03754}" type="slidenum">
              <a:rPr lang="en-US"/>
              <a:pPr/>
              <a:t>‹#›</a:t>
            </a:fld>
            <a:endParaRPr lang="en-US"/>
          </a:p>
        </p:txBody>
      </p:sp>
    </p:spTree>
    <p:extLst>
      <p:ext uri="{BB962C8B-B14F-4D97-AF65-F5344CB8AC3E}">
        <p14:creationId xmlns:p14="http://schemas.microsoft.com/office/powerpoint/2010/main" val="3957209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fld id="{2ED5A190-1C5A-CB4C-A5F4-3E77F37F807E}" type="slidenum">
              <a:rPr lang="en-US"/>
              <a:pPr/>
              <a:t>‹#›</a:t>
            </a:fld>
            <a:endParaRPr lang="en-US"/>
          </a:p>
        </p:txBody>
      </p:sp>
    </p:spTree>
    <p:extLst>
      <p:ext uri="{BB962C8B-B14F-4D97-AF65-F5344CB8AC3E}">
        <p14:creationId xmlns:p14="http://schemas.microsoft.com/office/powerpoint/2010/main" val="3570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7867" y="0"/>
            <a:ext cx="7770333"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447800"/>
            <a:ext cx="7772400" cy="51054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0596" name="Rectangle 4"/>
          <p:cNvSpPr>
            <a:spLocks noGrp="1" noChangeArrowheads="1"/>
          </p:cNvSpPr>
          <p:nvPr>
            <p:ph type="sldNum" sz="quarter" idx="4"/>
          </p:nvPr>
        </p:nvSpPr>
        <p:spPr bwMode="auto">
          <a:xfrm>
            <a:off x="72390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solidFill>
                  <a:schemeClr val="tx1"/>
                </a:solidFill>
              </a:defRPr>
            </a:lvl1pPr>
          </a:lstStyle>
          <a:p>
            <a:fld id="{E80EBE70-F617-1A4B-A964-3C951D732DEE}"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44"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timing>
    <p:tnLst>
      <p:par>
        <p:cTn id="1" dur="indefinite" restart="never" nodeType="tmRoot"/>
      </p:par>
    </p:tnLst>
  </p:timing>
  <p:txStyles>
    <p:titleStyle>
      <a:lvl1pPr algn="l" rtl="0" eaLnBrk="0" fontAlgn="base" hangingPunct="0">
        <a:spcBef>
          <a:spcPct val="0"/>
        </a:spcBef>
        <a:spcAft>
          <a:spcPct val="0"/>
        </a:spcAft>
        <a:defRPr sz="4400" b="0" i="0">
          <a:solidFill>
            <a:schemeClr val="tx1"/>
          </a:solidFill>
          <a:latin typeface="Helvetica Neue Light"/>
          <a:ea typeface="+mj-ea"/>
          <a:cs typeface="Osaka" charset="-128"/>
        </a:defRPr>
      </a:lvl1pPr>
      <a:lvl2pPr algn="l" rtl="0" eaLnBrk="0" fontAlgn="base" hangingPunct="0">
        <a:spcBef>
          <a:spcPct val="0"/>
        </a:spcBef>
        <a:spcAft>
          <a:spcPct val="0"/>
        </a:spcAft>
        <a:defRPr sz="3600">
          <a:solidFill>
            <a:srgbClr val="0000FF"/>
          </a:solidFill>
          <a:latin typeface="Tahoma" pitchFamily="1" charset="0"/>
          <a:ea typeface="Osaka" pitchFamily="1" charset="-128"/>
          <a:cs typeface="Osaka" charset="-128"/>
        </a:defRPr>
      </a:lvl2pPr>
      <a:lvl3pPr algn="l" rtl="0" eaLnBrk="0" fontAlgn="base" hangingPunct="0">
        <a:spcBef>
          <a:spcPct val="0"/>
        </a:spcBef>
        <a:spcAft>
          <a:spcPct val="0"/>
        </a:spcAft>
        <a:defRPr sz="3600">
          <a:solidFill>
            <a:srgbClr val="0000FF"/>
          </a:solidFill>
          <a:latin typeface="Tahoma" pitchFamily="1" charset="0"/>
          <a:ea typeface="Osaka" pitchFamily="1" charset="-128"/>
          <a:cs typeface="Osaka" charset="-128"/>
        </a:defRPr>
      </a:lvl3pPr>
      <a:lvl4pPr algn="l" rtl="0" eaLnBrk="0" fontAlgn="base" hangingPunct="0">
        <a:spcBef>
          <a:spcPct val="0"/>
        </a:spcBef>
        <a:spcAft>
          <a:spcPct val="0"/>
        </a:spcAft>
        <a:defRPr sz="3600">
          <a:solidFill>
            <a:srgbClr val="0000FF"/>
          </a:solidFill>
          <a:latin typeface="Tahoma" pitchFamily="1" charset="0"/>
          <a:ea typeface="Osaka" pitchFamily="1" charset="-128"/>
          <a:cs typeface="Osaka" charset="-128"/>
        </a:defRPr>
      </a:lvl4pPr>
      <a:lvl5pPr algn="l" rtl="0" eaLnBrk="0" fontAlgn="base" hangingPunct="0">
        <a:spcBef>
          <a:spcPct val="0"/>
        </a:spcBef>
        <a:spcAft>
          <a:spcPct val="0"/>
        </a:spcAft>
        <a:defRPr sz="3600">
          <a:solidFill>
            <a:srgbClr val="0000FF"/>
          </a:solidFill>
          <a:latin typeface="Tahoma" pitchFamily="1" charset="0"/>
          <a:ea typeface="Osaka" pitchFamily="1" charset="-128"/>
          <a:cs typeface="Osaka" charset="-128"/>
        </a:defRPr>
      </a:lvl5pPr>
      <a:lvl6pPr marL="457200" algn="l" rtl="0" fontAlgn="base">
        <a:spcBef>
          <a:spcPct val="0"/>
        </a:spcBef>
        <a:spcAft>
          <a:spcPct val="0"/>
        </a:spcAft>
        <a:defRPr sz="3600">
          <a:solidFill>
            <a:srgbClr val="0000FF"/>
          </a:solidFill>
          <a:latin typeface="Tahoma" pitchFamily="1" charset="0"/>
          <a:ea typeface="Osaka" pitchFamily="1" charset="-128"/>
        </a:defRPr>
      </a:lvl6pPr>
      <a:lvl7pPr marL="914400" algn="l" rtl="0" fontAlgn="base">
        <a:spcBef>
          <a:spcPct val="0"/>
        </a:spcBef>
        <a:spcAft>
          <a:spcPct val="0"/>
        </a:spcAft>
        <a:defRPr sz="3600">
          <a:solidFill>
            <a:srgbClr val="0000FF"/>
          </a:solidFill>
          <a:latin typeface="Tahoma" pitchFamily="1" charset="0"/>
          <a:ea typeface="Osaka" pitchFamily="1" charset="-128"/>
        </a:defRPr>
      </a:lvl7pPr>
      <a:lvl8pPr marL="1371600" algn="l" rtl="0" fontAlgn="base">
        <a:spcBef>
          <a:spcPct val="0"/>
        </a:spcBef>
        <a:spcAft>
          <a:spcPct val="0"/>
        </a:spcAft>
        <a:defRPr sz="3600">
          <a:solidFill>
            <a:srgbClr val="0000FF"/>
          </a:solidFill>
          <a:latin typeface="Tahoma" pitchFamily="1" charset="0"/>
          <a:ea typeface="Osaka" pitchFamily="1" charset="-128"/>
        </a:defRPr>
      </a:lvl8pPr>
      <a:lvl9pPr marL="1828800" algn="l" rtl="0" fontAlgn="base">
        <a:spcBef>
          <a:spcPct val="0"/>
        </a:spcBef>
        <a:spcAft>
          <a:spcPct val="0"/>
        </a:spcAft>
        <a:defRPr sz="3600">
          <a:solidFill>
            <a:srgbClr val="0000FF"/>
          </a:solidFill>
          <a:latin typeface="Tahoma" pitchFamily="1" charset="0"/>
          <a:ea typeface="Osaka" pitchFamily="1" charset="-128"/>
        </a:defRPr>
      </a:lvl9pPr>
    </p:titleStyle>
    <p:bodyStyle>
      <a:lvl1pPr marL="342900" indent="-342900" algn="l" rtl="0" eaLnBrk="0" fontAlgn="base" hangingPunct="0">
        <a:spcBef>
          <a:spcPct val="20000"/>
        </a:spcBef>
        <a:spcAft>
          <a:spcPct val="0"/>
        </a:spcAft>
        <a:buChar char="•"/>
        <a:defRPr sz="3200">
          <a:solidFill>
            <a:srgbClr val="484848"/>
          </a:solidFill>
          <a:latin typeface="Helvetica Neue"/>
          <a:ea typeface="+mn-ea"/>
          <a:cs typeface="Osaka" charset="-128"/>
        </a:defRPr>
      </a:lvl1pPr>
      <a:lvl2pPr marL="742950" indent="-285750" algn="l" rtl="0" eaLnBrk="0" fontAlgn="base" hangingPunct="0">
        <a:spcBef>
          <a:spcPct val="20000"/>
        </a:spcBef>
        <a:spcAft>
          <a:spcPct val="0"/>
        </a:spcAft>
        <a:buChar char="–"/>
        <a:defRPr sz="2800">
          <a:solidFill>
            <a:srgbClr val="484848"/>
          </a:solidFill>
          <a:latin typeface="Helvetica Neue"/>
          <a:ea typeface="+mn-ea"/>
          <a:cs typeface="Osaka" charset="-128"/>
        </a:defRPr>
      </a:lvl2pPr>
      <a:lvl3pPr marL="1143000" indent="-228600" algn="l" rtl="0" eaLnBrk="0" fontAlgn="base" hangingPunct="0">
        <a:spcBef>
          <a:spcPct val="20000"/>
        </a:spcBef>
        <a:spcAft>
          <a:spcPct val="0"/>
        </a:spcAft>
        <a:buChar char="•"/>
        <a:defRPr sz="2400">
          <a:solidFill>
            <a:srgbClr val="484848"/>
          </a:solidFill>
          <a:latin typeface="Helvetica Neue"/>
          <a:ea typeface="+mn-ea"/>
          <a:cs typeface="Osaka" charset="-128"/>
        </a:defRPr>
      </a:lvl3pPr>
      <a:lvl4pPr marL="1600200" indent="-228600" algn="l" rtl="0" eaLnBrk="0" fontAlgn="base" hangingPunct="0">
        <a:spcBef>
          <a:spcPct val="20000"/>
        </a:spcBef>
        <a:spcAft>
          <a:spcPct val="0"/>
        </a:spcAft>
        <a:buChar char="–"/>
        <a:defRPr sz="2000">
          <a:solidFill>
            <a:srgbClr val="484848"/>
          </a:solidFill>
          <a:latin typeface="Helvetica Neue"/>
          <a:ea typeface="+mn-ea"/>
          <a:cs typeface="Osaka" charset="-128"/>
        </a:defRPr>
      </a:lvl4pPr>
      <a:lvl5pPr marL="2057400" indent="-228600" algn="l" rtl="0" eaLnBrk="0" fontAlgn="base" hangingPunct="0">
        <a:spcBef>
          <a:spcPct val="20000"/>
        </a:spcBef>
        <a:spcAft>
          <a:spcPct val="0"/>
        </a:spcAft>
        <a:buChar char="»"/>
        <a:defRPr sz="2000">
          <a:solidFill>
            <a:srgbClr val="484848"/>
          </a:solidFill>
          <a:latin typeface="Helvetica Neue"/>
          <a:ea typeface="+mn-ea"/>
          <a:cs typeface="Osaka"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1219200" y="152400"/>
            <a:ext cx="7772400" cy="9144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3315" name="Rectangle 3"/>
          <p:cNvSpPr>
            <a:spLocks noGrp="1" noChangeArrowheads="1"/>
          </p:cNvSpPr>
          <p:nvPr>
            <p:ph type="body" idx="1"/>
          </p:nvPr>
        </p:nvSpPr>
        <p:spPr bwMode="auto">
          <a:xfrm>
            <a:off x="762000" y="1371600"/>
            <a:ext cx="7772400" cy="41148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300" name="Rectangle 4"/>
          <p:cNvSpPr>
            <a:spLocks noGrp="1" noChangeArrowheads="1"/>
          </p:cNvSpPr>
          <p:nvPr>
            <p:ph type="ftr" sz="quarter" idx="3"/>
          </p:nvPr>
        </p:nvSpPr>
        <p:spPr bwMode="auto">
          <a:xfrm>
            <a:off x="633413" y="6453188"/>
            <a:ext cx="2895600" cy="403225"/>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eaLnBrk="0" hangingPunct="0">
              <a:defRPr sz="1200">
                <a:solidFill>
                  <a:srgbClr val="000000"/>
                </a:solidFill>
                <a:latin typeface="Times New Roman" charset="0"/>
                <a:ea typeface="+mn-ea"/>
                <a:cs typeface="+mn-cs"/>
              </a:defRPr>
            </a:lvl1pPr>
          </a:lstStyle>
          <a:p>
            <a:pPr>
              <a:defRPr/>
            </a:pPr>
            <a:endParaRPr lang="en-US"/>
          </a:p>
          <a:p>
            <a:pPr>
              <a:defRPr/>
            </a:pPr>
            <a:endParaRPr lang="en-US"/>
          </a:p>
        </p:txBody>
      </p:sp>
      <p:sp>
        <p:nvSpPr>
          <p:cNvPr id="55301" name="Rectangle 5"/>
          <p:cNvSpPr>
            <a:spLocks noGrp="1" noChangeArrowheads="1"/>
          </p:cNvSpPr>
          <p:nvPr>
            <p:ph type="sldNum" sz="quarter" idx="4"/>
          </p:nvPr>
        </p:nvSpPr>
        <p:spPr bwMode="auto">
          <a:xfrm>
            <a:off x="6553200" y="61722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eaLnBrk="0" hangingPunct="0">
              <a:defRPr sz="1400">
                <a:latin typeface="Times New Roman" charset="0"/>
                <a:ea typeface="+mn-ea"/>
                <a:cs typeface="+mn-cs"/>
              </a:defRPr>
            </a:lvl1pPr>
          </a:lstStyle>
          <a:p>
            <a:pPr>
              <a:defRPr/>
            </a:pPr>
            <a:fld id="{1EF50B02-A768-BF4F-8234-A9D31D5CCD92}" type="slidenum">
              <a:rPr lang="en-US">
                <a:solidFill>
                  <a:srgbClr val="CF0E30"/>
                </a:solidFill>
              </a:rPr>
              <a:pPr>
                <a:defRPr/>
              </a:pPr>
              <a:t>‹#›</a:t>
            </a:fld>
            <a:endParaRPr lang="en-US">
              <a:solidFill>
                <a:srgbClr val="CF0E30"/>
              </a:solidFill>
            </a:endParaRPr>
          </a:p>
        </p:txBody>
      </p:sp>
    </p:spTree>
    <p:extLst>
      <p:ext uri="{BB962C8B-B14F-4D97-AF65-F5344CB8AC3E}">
        <p14:creationId xmlns:p14="http://schemas.microsoft.com/office/powerpoint/2010/main" val="745397846"/>
      </p:ext>
    </p:extLst>
  </p:cSld>
  <p:clrMap bg1="lt1" tx1="dk1" bg2="lt2" tx2="dk2" accent1="accent1" accent2="accent2" accent3="accent3" accent4="accent4" accent5="accent5" accent6="accent6" hlink="hlink" folHlink="folHlink"/>
  <p:sldLayoutIdLst>
    <p:sldLayoutId id="2147483746" r:id="rId1"/>
    <p:sldLayoutId id="2147483747" r:id="rId2"/>
  </p:sldLayoutIdLst>
  <p:hf sldNum="0" hdr="0" dt="0"/>
  <p:txStyles>
    <p:titleStyle>
      <a:lvl1pPr algn="l" rtl="0" eaLnBrk="0" fontAlgn="base" hangingPunct="0">
        <a:spcBef>
          <a:spcPct val="0"/>
        </a:spcBef>
        <a:spcAft>
          <a:spcPct val="0"/>
        </a:spcAft>
        <a:defRPr sz="3600">
          <a:solidFill>
            <a:srgbClr val="0000CC"/>
          </a:solidFill>
          <a:latin typeface="+mj-lt"/>
          <a:ea typeface="ＭＳ Ｐゴシック" charset="-128"/>
          <a:cs typeface="ＭＳ Ｐゴシック" charset="-128"/>
        </a:defRPr>
      </a:lvl1pPr>
      <a:lvl2pPr algn="l" rtl="0" eaLnBrk="0" fontAlgn="base" hangingPunct="0">
        <a:spcBef>
          <a:spcPct val="0"/>
        </a:spcBef>
        <a:spcAft>
          <a:spcPct val="0"/>
        </a:spcAft>
        <a:defRPr sz="3600">
          <a:solidFill>
            <a:srgbClr val="0000CC"/>
          </a:solidFill>
          <a:latin typeface="Tahoma" charset="0"/>
          <a:ea typeface="ＭＳ Ｐゴシック" charset="-128"/>
          <a:cs typeface="ＭＳ Ｐゴシック" charset="-128"/>
        </a:defRPr>
      </a:lvl2pPr>
      <a:lvl3pPr algn="l" rtl="0" eaLnBrk="0" fontAlgn="base" hangingPunct="0">
        <a:spcBef>
          <a:spcPct val="0"/>
        </a:spcBef>
        <a:spcAft>
          <a:spcPct val="0"/>
        </a:spcAft>
        <a:defRPr sz="3600">
          <a:solidFill>
            <a:srgbClr val="0000CC"/>
          </a:solidFill>
          <a:latin typeface="Tahoma" charset="0"/>
          <a:ea typeface="ＭＳ Ｐゴシック" charset="-128"/>
          <a:cs typeface="ＭＳ Ｐゴシック" charset="-128"/>
        </a:defRPr>
      </a:lvl3pPr>
      <a:lvl4pPr algn="l" rtl="0" eaLnBrk="0" fontAlgn="base" hangingPunct="0">
        <a:spcBef>
          <a:spcPct val="0"/>
        </a:spcBef>
        <a:spcAft>
          <a:spcPct val="0"/>
        </a:spcAft>
        <a:defRPr sz="3600">
          <a:solidFill>
            <a:srgbClr val="0000CC"/>
          </a:solidFill>
          <a:latin typeface="Tahoma" charset="0"/>
          <a:ea typeface="ＭＳ Ｐゴシック" charset="-128"/>
          <a:cs typeface="ＭＳ Ｐゴシック" charset="-128"/>
        </a:defRPr>
      </a:lvl4pPr>
      <a:lvl5pPr algn="l" rtl="0" eaLnBrk="0" fontAlgn="base" hangingPunct="0">
        <a:spcBef>
          <a:spcPct val="0"/>
        </a:spcBef>
        <a:spcAft>
          <a:spcPct val="0"/>
        </a:spcAft>
        <a:defRPr sz="3600">
          <a:solidFill>
            <a:srgbClr val="0000CC"/>
          </a:solidFill>
          <a:latin typeface="Tahoma" charset="0"/>
          <a:ea typeface="ＭＳ Ｐゴシック" charset="-128"/>
          <a:cs typeface="ＭＳ Ｐゴシック" charset="-128"/>
        </a:defRPr>
      </a:lvl5pPr>
      <a:lvl6pPr marL="457200" algn="l" rtl="0" eaLnBrk="1" fontAlgn="base" hangingPunct="1">
        <a:spcBef>
          <a:spcPct val="0"/>
        </a:spcBef>
        <a:spcAft>
          <a:spcPct val="0"/>
        </a:spcAft>
        <a:defRPr sz="3600">
          <a:solidFill>
            <a:srgbClr val="0000CC"/>
          </a:solidFill>
          <a:latin typeface="Tahoma" charset="0"/>
        </a:defRPr>
      </a:lvl6pPr>
      <a:lvl7pPr marL="914400" algn="l" rtl="0" eaLnBrk="1" fontAlgn="base" hangingPunct="1">
        <a:spcBef>
          <a:spcPct val="0"/>
        </a:spcBef>
        <a:spcAft>
          <a:spcPct val="0"/>
        </a:spcAft>
        <a:defRPr sz="3600">
          <a:solidFill>
            <a:srgbClr val="0000CC"/>
          </a:solidFill>
          <a:latin typeface="Tahoma" charset="0"/>
        </a:defRPr>
      </a:lvl7pPr>
      <a:lvl8pPr marL="1371600" algn="l" rtl="0" eaLnBrk="1" fontAlgn="base" hangingPunct="1">
        <a:spcBef>
          <a:spcPct val="0"/>
        </a:spcBef>
        <a:spcAft>
          <a:spcPct val="0"/>
        </a:spcAft>
        <a:defRPr sz="3600">
          <a:solidFill>
            <a:srgbClr val="0000CC"/>
          </a:solidFill>
          <a:latin typeface="Tahoma" charset="0"/>
        </a:defRPr>
      </a:lvl8pPr>
      <a:lvl9pPr marL="1828800" algn="l" rtl="0" eaLnBrk="1" fontAlgn="base" hangingPunct="1">
        <a:spcBef>
          <a:spcPct val="0"/>
        </a:spcBef>
        <a:spcAft>
          <a:spcPct val="0"/>
        </a:spcAft>
        <a:defRPr sz="3600">
          <a:solidFill>
            <a:srgbClr val="0000CC"/>
          </a:solidFill>
          <a:latin typeface="Tahoma" charset="0"/>
        </a:defRPr>
      </a:lvl9pPr>
    </p:titleStyle>
    <p:bodyStyle>
      <a:lvl1pPr marL="342900" indent="-342900" algn="l" rtl="0" eaLnBrk="0" fontAlgn="base" hangingPunct="0">
        <a:spcBef>
          <a:spcPct val="20000"/>
        </a:spcBef>
        <a:spcAft>
          <a:spcPct val="0"/>
        </a:spcAft>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Font typeface="Wingdings"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1" fontAlgn="base" hangingPunct="1">
        <a:spcBef>
          <a:spcPct val="20000"/>
        </a:spcBef>
        <a:spcAft>
          <a:spcPct val="0"/>
        </a:spcAft>
        <a:buChar char="•"/>
        <a:defRPr>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1219200" y="152400"/>
            <a:ext cx="7772400" cy="9144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3315" name="Rectangle 3"/>
          <p:cNvSpPr>
            <a:spLocks noGrp="1" noChangeArrowheads="1"/>
          </p:cNvSpPr>
          <p:nvPr>
            <p:ph type="body" idx="1"/>
          </p:nvPr>
        </p:nvSpPr>
        <p:spPr bwMode="auto">
          <a:xfrm>
            <a:off x="762000" y="1371600"/>
            <a:ext cx="7772400" cy="41148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300" name="Rectangle 4"/>
          <p:cNvSpPr>
            <a:spLocks noGrp="1" noChangeArrowheads="1"/>
          </p:cNvSpPr>
          <p:nvPr>
            <p:ph type="ftr" sz="quarter" idx="3"/>
          </p:nvPr>
        </p:nvSpPr>
        <p:spPr bwMode="auto">
          <a:xfrm>
            <a:off x="633413" y="6453188"/>
            <a:ext cx="2895600" cy="403225"/>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eaLnBrk="0" hangingPunct="0">
              <a:defRPr sz="1200">
                <a:solidFill>
                  <a:srgbClr val="000000"/>
                </a:solidFill>
                <a:latin typeface="Times New Roman" charset="0"/>
                <a:ea typeface="+mn-ea"/>
                <a:cs typeface="+mn-cs"/>
              </a:defRPr>
            </a:lvl1pPr>
          </a:lstStyle>
          <a:p>
            <a:pPr>
              <a:defRPr/>
            </a:pPr>
            <a:endParaRPr lang="en-US"/>
          </a:p>
          <a:p>
            <a:pPr>
              <a:defRPr/>
            </a:pPr>
            <a:endParaRPr lang="en-US"/>
          </a:p>
        </p:txBody>
      </p:sp>
      <p:sp>
        <p:nvSpPr>
          <p:cNvPr id="55301" name="Rectangle 5"/>
          <p:cNvSpPr>
            <a:spLocks noGrp="1" noChangeArrowheads="1"/>
          </p:cNvSpPr>
          <p:nvPr>
            <p:ph type="sldNum" sz="quarter" idx="4"/>
          </p:nvPr>
        </p:nvSpPr>
        <p:spPr bwMode="auto">
          <a:xfrm>
            <a:off x="6553200" y="61722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eaLnBrk="0" hangingPunct="0">
              <a:defRPr sz="1400">
                <a:latin typeface="Times New Roman" charset="0"/>
                <a:ea typeface="+mn-ea"/>
                <a:cs typeface="+mn-cs"/>
              </a:defRPr>
            </a:lvl1pPr>
          </a:lstStyle>
          <a:p>
            <a:pPr>
              <a:defRPr/>
            </a:pPr>
            <a:fld id="{1EF50B02-A768-BF4F-8234-A9D31D5CCD92}" type="slidenum">
              <a:rPr lang="en-US">
                <a:solidFill>
                  <a:srgbClr val="CF0E30"/>
                </a:solidFill>
              </a:rPr>
              <a:pPr>
                <a:defRPr/>
              </a:pPr>
              <a:t>‹#›</a:t>
            </a:fld>
            <a:endParaRPr lang="en-US">
              <a:solidFill>
                <a:srgbClr val="CF0E30"/>
              </a:solidFill>
            </a:endParaRPr>
          </a:p>
        </p:txBody>
      </p:sp>
    </p:spTree>
    <p:extLst>
      <p:ext uri="{BB962C8B-B14F-4D97-AF65-F5344CB8AC3E}">
        <p14:creationId xmlns:p14="http://schemas.microsoft.com/office/powerpoint/2010/main" val="1558878099"/>
      </p:ext>
    </p:extLst>
  </p:cSld>
  <p:clrMap bg1="lt1" tx1="dk1" bg2="lt2" tx2="dk2" accent1="accent1" accent2="accent2" accent3="accent3" accent4="accent4" accent5="accent5" accent6="accent6" hlink="hlink" folHlink="folHlink"/>
  <p:sldLayoutIdLst>
    <p:sldLayoutId id="2147483749" r:id="rId1"/>
    <p:sldLayoutId id="2147483750" r:id="rId2"/>
  </p:sldLayoutIdLst>
  <p:hf sldNum="0" hdr="0" dt="0"/>
  <p:txStyles>
    <p:titleStyle>
      <a:lvl1pPr algn="l" rtl="0" eaLnBrk="0" fontAlgn="base" hangingPunct="0">
        <a:spcBef>
          <a:spcPct val="0"/>
        </a:spcBef>
        <a:spcAft>
          <a:spcPct val="0"/>
        </a:spcAft>
        <a:defRPr sz="3600">
          <a:solidFill>
            <a:srgbClr val="0000CC"/>
          </a:solidFill>
          <a:latin typeface="+mj-lt"/>
          <a:ea typeface="ＭＳ Ｐゴシック" charset="-128"/>
          <a:cs typeface="ＭＳ Ｐゴシック" charset="-128"/>
        </a:defRPr>
      </a:lvl1pPr>
      <a:lvl2pPr algn="l" rtl="0" eaLnBrk="0" fontAlgn="base" hangingPunct="0">
        <a:spcBef>
          <a:spcPct val="0"/>
        </a:spcBef>
        <a:spcAft>
          <a:spcPct val="0"/>
        </a:spcAft>
        <a:defRPr sz="3600">
          <a:solidFill>
            <a:srgbClr val="0000CC"/>
          </a:solidFill>
          <a:latin typeface="Tahoma" charset="0"/>
          <a:ea typeface="ＭＳ Ｐゴシック" charset="-128"/>
          <a:cs typeface="ＭＳ Ｐゴシック" charset="-128"/>
        </a:defRPr>
      </a:lvl2pPr>
      <a:lvl3pPr algn="l" rtl="0" eaLnBrk="0" fontAlgn="base" hangingPunct="0">
        <a:spcBef>
          <a:spcPct val="0"/>
        </a:spcBef>
        <a:spcAft>
          <a:spcPct val="0"/>
        </a:spcAft>
        <a:defRPr sz="3600">
          <a:solidFill>
            <a:srgbClr val="0000CC"/>
          </a:solidFill>
          <a:latin typeface="Tahoma" charset="0"/>
          <a:ea typeface="ＭＳ Ｐゴシック" charset="-128"/>
          <a:cs typeface="ＭＳ Ｐゴシック" charset="-128"/>
        </a:defRPr>
      </a:lvl3pPr>
      <a:lvl4pPr algn="l" rtl="0" eaLnBrk="0" fontAlgn="base" hangingPunct="0">
        <a:spcBef>
          <a:spcPct val="0"/>
        </a:spcBef>
        <a:spcAft>
          <a:spcPct val="0"/>
        </a:spcAft>
        <a:defRPr sz="3600">
          <a:solidFill>
            <a:srgbClr val="0000CC"/>
          </a:solidFill>
          <a:latin typeface="Tahoma" charset="0"/>
          <a:ea typeface="ＭＳ Ｐゴシック" charset="-128"/>
          <a:cs typeface="ＭＳ Ｐゴシック" charset="-128"/>
        </a:defRPr>
      </a:lvl4pPr>
      <a:lvl5pPr algn="l" rtl="0" eaLnBrk="0" fontAlgn="base" hangingPunct="0">
        <a:spcBef>
          <a:spcPct val="0"/>
        </a:spcBef>
        <a:spcAft>
          <a:spcPct val="0"/>
        </a:spcAft>
        <a:defRPr sz="3600">
          <a:solidFill>
            <a:srgbClr val="0000CC"/>
          </a:solidFill>
          <a:latin typeface="Tahoma" charset="0"/>
          <a:ea typeface="ＭＳ Ｐゴシック" charset="-128"/>
          <a:cs typeface="ＭＳ Ｐゴシック" charset="-128"/>
        </a:defRPr>
      </a:lvl5pPr>
      <a:lvl6pPr marL="457200" algn="l" rtl="0" eaLnBrk="1" fontAlgn="base" hangingPunct="1">
        <a:spcBef>
          <a:spcPct val="0"/>
        </a:spcBef>
        <a:spcAft>
          <a:spcPct val="0"/>
        </a:spcAft>
        <a:defRPr sz="3600">
          <a:solidFill>
            <a:srgbClr val="0000CC"/>
          </a:solidFill>
          <a:latin typeface="Tahoma" charset="0"/>
        </a:defRPr>
      </a:lvl6pPr>
      <a:lvl7pPr marL="914400" algn="l" rtl="0" eaLnBrk="1" fontAlgn="base" hangingPunct="1">
        <a:spcBef>
          <a:spcPct val="0"/>
        </a:spcBef>
        <a:spcAft>
          <a:spcPct val="0"/>
        </a:spcAft>
        <a:defRPr sz="3600">
          <a:solidFill>
            <a:srgbClr val="0000CC"/>
          </a:solidFill>
          <a:latin typeface="Tahoma" charset="0"/>
        </a:defRPr>
      </a:lvl7pPr>
      <a:lvl8pPr marL="1371600" algn="l" rtl="0" eaLnBrk="1" fontAlgn="base" hangingPunct="1">
        <a:spcBef>
          <a:spcPct val="0"/>
        </a:spcBef>
        <a:spcAft>
          <a:spcPct val="0"/>
        </a:spcAft>
        <a:defRPr sz="3600">
          <a:solidFill>
            <a:srgbClr val="0000CC"/>
          </a:solidFill>
          <a:latin typeface="Tahoma" charset="0"/>
        </a:defRPr>
      </a:lvl8pPr>
      <a:lvl9pPr marL="1828800" algn="l" rtl="0" eaLnBrk="1" fontAlgn="base" hangingPunct="1">
        <a:spcBef>
          <a:spcPct val="0"/>
        </a:spcBef>
        <a:spcAft>
          <a:spcPct val="0"/>
        </a:spcAft>
        <a:defRPr sz="3600">
          <a:solidFill>
            <a:srgbClr val="0000CC"/>
          </a:solidFill>
          <a:latin typeface="Tahoma" charset="0"/>
        </a:defRPr>
      </a:lvl9pPr>
    </p:titleStyle>
    <p:bodyStyle>
      <a:lvl1pPr marL="342900" indent="-342900" algn="l" rtl="0" eaLnBrk="0" fontAlgn="base" hangingPunct="0">
        <a:spcBef>
          <a:spcPct val="20000"/>
        </a:spcBef>
        <a:spcAft>
          <a:spcPct val="0"/>
        </a:spcAft>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Font typeface="Wingdings" charset="0"/>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1" fontAlgn="base" hangingPunct="1">
        <a:spcBef>
          <a:spcPct val="20000"/>
        </a:spcBef>
        <a:spcAft>
          <a:spcPct val="0"/>
        </a:spcAft>
        <a:buChar char="•"/>
        <a:defRPr>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5599" y="2076433"/>
            <a:ext cx="7171268" cy="1143000"/>
          </a:xfrm>
        </p:spPr>
        <p:txBody>
          <a:bodyPr>
            <a:normAutofit fontScale="90000"/>
          </a:bodyPr>
          <a:lstStyle/>
          <a:p>
            <a:r>
              <a:rPr lang="en-US" smtClean="0"/>
              <a:t>Query Processing</a:t>
            </a:r>
            <a:br>
              <a:rPr lang="en-US" smtClean="0"/>
            </a:br>
            <a:r>
              <a:rPr lang="en-US" smtClean="0"/>
              <a:t>Hashing and Aggregation</a:t>
            </a:r>
            <a:endParaRPr lang="en-US" dirty="0"/>
          </a:p>
        </p:txBody>
      </p:sp>
      <p:sp>
        <p:nvSpPr>
          <p:cNvPr id="3" name="Subtitle 2"/>
          <p:cNvSpPr>
            <a:spLocks noGrp="1"/>
          </p:cNvSpPr>
          <p:nvPr>
            <p:ph type="subTitle" idx="1"/>
          </p:nvPr>
        </p:nvSpPr>
        <p:spPr>
          <a:xfrm>
            <a:off x="4224867" y="4080934"/>
            <a:ext cx="4572000" cy="1397000"/>
          </a:xfrm>
        </p:spPr>
        <p:txBody>
          <a:bodyPr/>
          <a:lstStyle/>
          <a:p>
            <a:r>
              <a:rPr lang="en-US" dirty="0" smtClean="0"/>
              <a:t>Background Knowledge for Project 2</a:t>
            </a:r>
            <a:endParaRPr lang="en-US" dirty="0"/>
          </a:p>
        </p:txBody>
      </p:sp>
    </p:spTree>
    <p:extLst>
      <p:ext uri="{BB962C8B-B14F-4D97-AF65-F5344CB8AC3E}">
        <p14:creationId xmlns:p14="http://schemas.microsoft.com/office/powerpoint/2010/main" val="5774359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Divide and Conquer</a:t>
            </a:r>
            <a:endParaRPr lang="en-US" dirty="0"/>
          </a:p>
        </p:txBody>
      </p:sp>
      <p:sp>
        <p:nvSpPr>
          <p:cNvPr id="3" name="Content Placeholder 2"/>
          <p:cNvSpPr>
            <a:spLocks noGrp="1"/>
          </p:cNvSpPr>
          <p:nvPr>
            <p:ph idx="1"/>
          </p:nvPr>
        </p:nvSpPr>
        <p:spPr/>
        <p:txBody>
          <a:bodyPr anchor="t"/>
          <a:lstStyle/>
          <a:p>
            <a:r>
              <a:rPr lang="en-US" sz="2800" dirty="0" smtClean="0"/>
              <a:t>Phase 2</a:t>
            </a:r>
          </a:p>
          <a:p>
            <a:pPr lvl="1"/>
            <a:r>
              <a:rPr lang="en-US" sz="2400" dirty="0" smtClean="0"/>
              <a:t>Now </a:t>
            </a:r>
            <a:r>
              <a:rPr lang="en-US" sz="2400" dirty="0" err="1" smtClean="0"/>
              <a:t>megachunks</a:t>
            </a:r>
            <a:r>
              <a:rPr lang="en-US" sz="2400" dirty="0" smtClean="0"/>
              <a:t> will be the input</a:t>
            </a:r>
          </a:p>
          <a:p>
            <a:pPr lvl="1"/>
            <a:r>
              <a:rPr lang="en-US" sz="2400" dirty="0" smtClean="0"/>
              <a:t>process each </a:t>
            </a:r>
            <a:r>
              <a:rPr lang="en-US" sz="2400" i="1" dirty="0" err="1" smtClean="0"/>
              <a:t>megachunk</a:t>
            </a:r>
            <a:r>
              <a:rPr lang="en-US" sz="2400" dirty="0" smtClean="0"/>
              <a:t> individually</a:t>
            </a:r>
            <a:r>
              <a:rPr lang="en-US" sz="2400" i="1" dirty="0" smtClean="0"/>
              <a:t>.</a:t>
            </a:r>
          </a:p>
        </p:txBody>
      </p:sp>
      <p:sp>
        <p:nvSpPr>
          <p:cNvPr id="4" name="Rectangle 12"/>
          <p:cNvSpPr>
            <a:spLocks noChangeArrowheads="1"/>
          </p:cNvSpPr>
          <p:nvPr/>
        </p:nvSpPr>
        <p:spPr bwMode="auto">
          <a:xfrm>
            <a:off x="2743200" y="423366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a:r>
              <a:rPr lang="en-US" sz="3200" dirty="0" smtClean="0">
                <a:solidFill>
                  <a:srgbClr val="FFFFFF"/>
                </a:solidFill>
              </a:rPr>
              <a:t>B-2</a:t>
            </a:r>
            <a:endParaRPr lang="en-US" sz="3200" dirty="0">
              <a:solidFill>
                <a:srgbClr val="FFFFFF"/>
              </a:solidFill>
            </a:endParaRPr>
          </a:p>
        </p:txBody>
      </p:sp>
      <p:sp>
        <p:nvSpPr>
          <p:cNvPr id="5" name="Rectangle 13"/>
          <p:cNvSpPr>
            <a:spLocks noChangeArrowheads="1"/>
          </p:cNvSpPr>
          <p:nvPr/>
        </p:nvSpPr>
        <p:spPr bwMode="auto">
          <a:xfrm>
            <a:off x="2787264" y="620233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r>
              <a:rPr lang="en-US" dirty="0" smtClean="0">
                <a:solidFill>
                  <a:srgbClr val="FFFFFF"/>
                </a:solidFill>
              </a:rPr>
              <a:t>IN</a:t>
            </a:r>
            <a:endParaRPr lang="en-US" dirty="0">
              <a:solidFill>
                <a:srgbClr val="FFFFFF"/>
              </a:solidFill>
            </a:endParaRPr>
          </a:p>
        </p:txBody>
      </p:sp>
      <p:sp>
        <p:nvSpPr>
          <p:cNvPr id="6" name="Rectangle 14"/>
          <p:cNvSpPr>
            <a:spLocks noChangeArrowheads="1"/>
          </p:cNvSpPr>
          <p:nvPr/>
        </p:nvSpPr>
        <p:spPr bwMode="auto">
          <a:xfrm>
            <a:off x="5660295" y="620233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r>
              <a:rPr lang="en-US" dirty="0" smtClean="0">
                <a:solidFill>
                  <a:srgbClr val="FFFFFF"/>
                </a:solidFill>
              </a:rPr>
              <a:t>OUT</a:t>
            </a:r>
            <a:endParaRPr lang="en-US" dirty="0">
              <a:solidFill>
                <a:srgbClr val="FFFFFF"/>
              </a:solidFill>
            </a:endParaRPr>
          </a:p>
        </p:txBody>
      </p:sp>
      <p:cxnSp>
        <p:nvCxnSpPr>
          <p:cNvPr id="11" name="AutoShape 19"/>
          <p:cNvCxnSpPr>
            <a:cxnSpLocks noChangeShapeType="1"/>
            <a:endCxn id="5" idx="1"/>
          </p:cNvCxnSpPr>
          <p:nvPr/>
        </p:nvCxnSpPr>
        <p:spPr bwMode="auto">
          <a:xfrm>
            <a:off x="1628253" y="6089969"/>
            <a:ext cx="1159011" cy="264766"/>
          </a:xfrm>
          <a:prstGeom prst="curvedConnector3">
            <a:avLst>
              <a:gd name="adj1" fmla="val 50000"/>
            </a:avLst>
          </a:prstGeom>
          <a:noFill/>
          <a:ln w="28575">
            <a:solidFill>
              <a:schemeClr val="tx1"/>
            </a:solidFill>
            <a:round/>
            <a:headEnd type="none" w="sm" len="sm"/>
            <a:tailEnd type="triangle" w="sm" len="sm"/>
          </a:ln>
        </p:spPr>
      </p:cxnSp>
      <p:cxnSp>
        <p:nvCxnSpPr>
          <p:cNvPr id="14" name="AutoShape 22"/>
          <p:cNvCxnSpPr>
            <a:cxnSpLocks noChangeShapeType="1"/>
            <a:stCxn id="6" idx="3"/>
          </p:cNvCxnSpPr>
          <p:nvPr/>
        </p:nvCxnSpPr>
        <p:spPr bwMode="auto">
          <a:xfrm flipV="1">
            <a:off x="6422295" y="5748440"/>
            <a:ext cx="969678" cy="606296"/>
          </a:xfrm>
          <a:prstGeom prst="curvedConnector3">
            <a:avLst>
              <a:gd name="adj1" fmla="val 50000"/>
            </a:avLst>
          </a:prstGeom>
          <a:noFill/>
          <a:ln w="28575">
            <a:solidFill>
              <a:schemeClr val="tx1"/>
            </a:solidFill>
            <a:round/>
            <a:headEnd type="none" w="sm" len="sm"/>
            <a:tailEnd type="triangle" w="sm" len="sm"/>
          </a:ln>
        </p:spPr>
      </p:cxnSp>
      <p:grpSp>
        <p:nvGrpSpPr>
          <p:cNvPr id="47" name="Group 46"/>
          <p:cNvGrpSpPr/>
          <p:nvPr/>
        </p:nvGrpSpPr>
        <p:grpSpPr>
          <a:xfrm>
            <a:off x="314335" y="5319154"/>
            <a:ext cx="1332780" cy="1005986"/>
            <a:chOff x="6978233" y="4627539"/>
            <a:chExt cx="1332780" cy="1005986"/>
          </a:xfrm>
        </p:grpSpPr>
        <p:sp>
          <p:nvSpPr>
            <p:cNvPr id="48" name="Magnetic Disk 47"/>
            <p:cNvSpPr/>
            <p:nvPr/>
          </p:nvSpPr>
          <p:spPr bwMode="auto">
            <a:xfrm>
              <a:off x="6978233" y="4627539"/>
              <a:ext cx="1332780" cy="1005986"/>
            </a:xfrm>
            <a:prstGeom prst="flowChartMagneticDisk">
              <a:avLst/>
            </a:prstGeom>
            <a:solidFill>
              <a:srgbClr val="FF9966"/>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kumimoji="0" lang="en-US" sz="1200" b="0" i="0" u="none" strike="noStrike" cap="none" normalizeH="0" baseline="0" smtClean="0">
                <a:ln>
                  <a:noFill/>
                </a:ln>
                <a:solidFill>
                  <a:srgbClr val="000000"/>
                </a:solidFill>
                <a:effectLst/>
                <a:latin typeface="Arial" charset="0"/>
              </a:endParaRPr>
            </a:p>
          </p:txBody>
        </p:sp>
        <p:sp>
          <p:nvSpPr>
            <p:cNvPr id="49" name="Rectangle 21"/>
            <p:cNvSpPr>
              <a:spLocks noChangeArrowheads="1"/>
            </p:cNvSpPr>
            <p:nvPr/>
          </p:nvSpPr>
          <p:spPr bwMode="auto">
            <a:xfrm>
              <a:off x="7270497" y="5063236"/>
              <a:ext cx="711200"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800" b="1" dirty="0">
                  <a:solidFill>
                    <a:schemeClr val="tx1"/>
                  </a:solidFill>
                  <a:latin typeface="Bookman Old Style" charset="0"/>
                </a:rPr>
                <a:t>Disk</a:t>
              </a:r>
            </a:p>
          </p:txBody>
        </p:sp>
      </p:grpSp>
      <p:grpSp>
        <p:nvGrpSpPr>
          <p:cNvPr id="50" name="Group 49"/>
          <p:cNvGrpSpPr/>
          <p:nvPr/>
        </p:nvGrpSpPr>
        <p:grpSpPr>
          <a:xfrm>
            <a:off x="7520409" y="5282931"/>
            <a:ext cx="1332780" cy="1005986"/>
            <a:chOff x="6978233" y="4627539"/>
            <a:chExt cx="1332780" cy="1005986"/>
          </a:xfrm>
        </p:grpSpPr>
        <p:sp>
          <p:nvSpPr>
            <p:cNvPr id="51" name="Magnetic Disk 50"/>
            <p:cNvSpPr/>
            <p:nvPr/>
          </p:nvSpPr>
          <p:spPr bwMode="auto">
            <a:xfrm>
              <a:off x="6978233" y="4627539"/>
              <a:ext cx="1332780" cy="1005986"/>
            </a:xfrm>
            <a:prstGeom prst="flowChartMagneticDisk">
              <a:avLst/>
            </a:prstGeom>
            <a:solidFill>
              <a:srgbClr val="FF9966"/>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kumimoji="0" lang="en-US" sz="1200" b="0" i="0" u="none" strike="noStrike" cap="none" normalizeH="0" baseline="0" smtClean="0">
                <a:ln>
                  <a:noFill/>
                </a:ln>
                <a:solidFill>
                  <a:srgbClr val="000000"/>
                </a:solidFill>
                <a:effectLst/>
                <a:latin typeface="Arial" charset="0"/>
              </a:endParaRPr>
            </a:p>
          </p:txBody>
        </p:sp>
        <p:sp>
          <p:nvSpPr>
            <p:cNvPr id="52" name="Rectangle 21"/>
            <p:cNvSpPr>
              <a:spLocks noChangeArrowheads="1"/>
            </p:cNvSpPr>
            <p:nvPr/>
          </p:nvSpPr>
          <p:spPr bwMode="auto">
            <a:xfrm>
              <a:off x="7270497" y="5063236"/>
              <a:ext cx="711200"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800" b="1" dirty="0">
                  <a:solidFill>
                    <a:schemeClr val="tx1"/>
                  </a:solidFill>
                  <a:latin typeface="Bookman Old Style" charset="0"/>
                </a:rPr>
                <a:t>Disk</a:t>
              </a:r>
            </a:p>
          </p:txBody>
        </p:sp>
      </p:grpSp>
      <p:sp>
        <p:nvSpPr>
          <p:cNvPr id="53" name="Text Box 23"/>
          <p:cNvSpPr txBox="1">
            <a:spLocks noChangeArrowheads="1"/>
          </p:cNvSpPr>
          <p:nvPr/>
        </p:nvSpPr>
        <p:spPr bwMode="auto">
          <a:xfrm>
            <a:off x="7620000" y="5713413"/>
            <a:ext cx="1031875" cy="336550"/>
          </a:xfrm>
          <a:prstGeom prst="rect">
            <a:avLst/>
          </a:prstGeom>
          <a:noFill/>
          <a:ln w="12700">
            <a:noFill/>
            <a:miter lim="800000"/>
            <a:headEnd type="none" w="sm" len="sm"/>
            <a:tailEnd type="none" w="sm" len="sm"/>
          </a:ln>
        </p:spPr>
        <p:txBody>
          <a:bodyPr wrap="none">
            <a:prstTxWarp prst="textNoShape">
              <a:avLst/>
            </a:prstTxWarp>
            <a:spAutoFit/>
          </a:bodyPr>
          <a:lstStyle/>
          <a:p>
            <a:r>
              <a:rPr lang="en-US" sz="1600">
                <a:solidFill>
                  <a:schemeClr val="bg1"/>
                </a:solidFill>
              </a:rPr>
              <a:t>OUTPUT</a:t>
            </a:r>
          </a:p>
        </p:txBody>
      </p:sp>
      <p:grpSp>
        <p:nvGrpSpPr>
          <p:cNvPr id="54" name="Group 53"/>
          <p:cNvGrpSpPr/>
          <p:nvPr/>
        </p:nvGrpSpPr>
        <p:grpSpPr>
          <a:xfrm>
            <a:off x="7555095" y="5547613"/>
            <a:ext cx="412491" cy="256075"/>
            <a:chOff x="5218575" y="2062978"/>
            <a:chExt cx="3733800" cy="2317945"/>
          </a:xfrm>
        </p:grpSpPr>
        <p:sp>
          <p:nvSpPr>
            <p:cNvPr id="55" name="Rectangle 54"/>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sz="3200" dirty="0">
                <a:solidFill>
                  <a:srgbClr val="FFFFFF"/>
                </a:solidFill>
              </a:endParaRPr>
            </a:p>
          </p:txBody>
        </p:sp>
        <p:sp>
          <p:nvSpPr>
            <p:cNvPr id="56"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sp>
          <p:nvSpPr>
            <p:cNvPr id="57"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grpSp>
      <p:grpSp>
        <p:nvGrpSpPr>
          <p:cNvPr id="58" name="Group 57"/>
          <p:cNvGrpSpPr/>
          <p:nvPr/>
        </p:nvGrpSpPr>
        <p:grpSpPr>
          <a:xfrm>
            <a:off x="7707495" y="5700013"/>
            <a:ext cx="412491" cy="256075"/>
            <a:chOff x="5218575" y="2062978"/>
            <a:chExt cx="3733800" cy="2317945"/>
          </a:xfrm>
        </p:grpSpPr>
        <p:sp>
          <p:nvSpPr>
            <p:cNvPr id="59" name="Rectangle 58"/>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sz="3200" dirty="0">
                <a:solidFill>
                  <a:srgbClr val="FFFFFF"/>
                </a:solidFill>
              </a:endParaRPr>
            </a:p>
          </p:txBody>
        </p:sp>
        <p:sp>
          <p:nvSpPr>
            <p:cNvPr id="60"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sp>
          <p:nvSpPr>
            <p:cNvPr id="61"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grpSp>
      <p:grpSp>
        <p:nvGrpSpPr>
          <p:cNvPr id="62" name="Group 61"/>
          <p:cNvGrpSpPr/>
          <p:nvPr/>
        </p:nvGrpSpPr>
        <p:grpSpPr>
          <a:xfrm>
            <a:off x="7859895" y="5852413"/>
            <a:ext cx="412491" cy="256075"/>
            <a:chOff x="5218575" y="2062978"/>
            <a:chExt cx="3733800" cy="2317945"/>
          </a:xfrm>
        </p:grpSpPr>
        <p:sp>
          <p:nvSpPr>
            <p:cNvPr id="63" name="Rectangle 62"/>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sz="3200" dirty="0">
                <a:solidFill>
                  <a:srgbClr val="FFFFFF"/>
                </a:solidFill>
              </a:endParaRPr>
            </a:p>
          </p:txBody>
        </p:sp>
        <p:sp>
          <p:nvSpPr>
            <p:cNvPr id="64"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sp>
          <p:nvSpPr>
            <p:cNvPr id="65"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grpSp>
      <p:grpSp>
        <p:nvGrpSpPr>
          <p:cNvPr id="66" name="Group 65"/>
          <p:cNvGrpSpPr/>
          <p:nvPr/>
        </p:nvGrpSpPr>
        <p:grpSpPr>
          <a:xfrm>
            <a:off x="8195971" y="5548035"/>
            <a:ext cx="412491" cy="256075"/>
            <a:chOff x="5218575" y="2062978"/>
            <a:chExt cx="3733800" cy="2317945"/>
          </a:xfrm>
        </p:grpSpPr>
        <p:sp>
          <p:nvSpPr>
            <p:cNvPr id="67" name="Rectangle 66"/>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sz="3200" dirty="0">
                <a:solidFill>
                  <a:srgbClr val="FFFFFF"/>
                </a:solidFill>
              </a:endParaRPr>
            </a:p>
          </p:txBody>
        </p:sp>
        <p:sp>
          <p:nvSpPr>
            <p:cNvPr id="68"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sp>
          <p:nvSpPr>
            <p:cNvPr id="69"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grpSp>
      <p:grpSp>
        <p:nvGrpSpPr>
          <p:cNvPr id="70" name="Group 69"/>
          <p:cNvGrpSpPr/>
          <p:nvPr/>
        </p:nvGrpSpPr>
        <p:grpSpPr>
          <a:xfrm>
            <a:off x="8348371" y="5700435"/>
            <a:ext cx="412491" cy="256075"/>
            <a:chOff x="5218575" y="2062978"/>
            <a:chExt cx="3733800" cy="2317945"/>
          </a:xfrm>
        </p:grpSpPr>
        <p:sp>
          <p:nvSpPr>
            <p:cNvPr id="71" name="Rectangle 70"/>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sz="3200" dirty="0">
                <a:solidFill>
                  <a:srgbClr val="FFFFFF"/>
                </a:solidFill>
              </a:endParaRPr>
            </a:p>
          </p:txBody>
        </p:sp>
        <p:sp>
          <p:nvSpPr>
            <p:cNvPr id="72"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sp>
          <p:nvSpPr>
            <p:cNvPr id="73"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grpSp>
      <p:grpSp>
        <p:nvGrpSpPr>
          <p:cNvPr id="74" name="Group 73"/>
          <p:cNvGrpSpPr/>
          <p:nvPr/>
        </p:nvGrpSpPr>
        <p:grpSpPr>
          <a:xfrm>
            <a:off x="8500771" y="5852835"/>
            <a:ext cx="412491" cy="256075"/>
            <a:chOff x="5218575" y="2062978"/>
            <a:chExt cx="3733800" cy="2317945"/>
          </a:xfrm>
        </p:grpSpPr>
        <p:sp>
          <p:nvSpPr>
            <p:cNvPr id="75" name="Rectangle 74"/>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sz="3200" dirty="0">
                <a:solidFill>
                  <a:srgbClr val="FFFFFF"/>
                </a:solidFill>
              </a:endParaRPr>
            </a:p>
          </p:txBody>
        </p:sp>
        <p:sp>
          <p:nvSpPr>
            <p:cNvPr id="76"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sp>
          <p:nvSpPr>
            <p:cNvPr id="77"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grpSp>
    </p:spTree>
    <p:extLst>
      <p:ext uri="{BB962C8B-B14F-4D97-AF65-F5344CB8AC3E}">
        <p14:creationId xmlns:p14="http://schemas.microsoft.com/office/powerpoint/2010/main" val="259099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250"/>
                                  </p:stCondLst>
                                  <p:childTnLst>
                                    <p:set>
                                      <p:cBhvr>
                                        <p:cTn id="17" dur="1" fill="hold">
                                          <p:stCondLst>
                                            <p:cond delay="0"/>
                                          </p:stCondLst>
                                        </p:cTn>
                                        <p:tgtEl>
                                          <p:spTgt spid="70"/>
                                        </p:tgtEl>
                                        <p:attrNameLst>
                                          <p:attrName>style.visibility</p:attrName>
                                        </p:attrNameLst>
                                      </p:cBhvr>
                                      <p:to>
                                        <p:strVal val="visible"/>
                                      </p:to>
                                    </p:set>
                                  </p:childTnLst>
                                </p:cTn>
                              </p:par>
                            </p:childTnLst>
                          </p:cTn>
                        </p:par>
                        <p:par>
                          <p:cTn id="18" fill="hold">
                            <p:stCondLst>
                              <p:cond delay="250"/>
                            </p:stCondLst>
                            <p:childTnLst>
                              <p:par>
                                <p:cTn id="19" presetID="1" presetClass="entr" presetSubtype="0" fill="hold" nodeType="afterEffect">
                                  <p:stCondLst>
                                    <p:cond delay="250"/>
                                  </p:stCondLst>
                                  <p:childTnLst>
                                    <p:set>
                                      <p:cBhvr>
                                        <p:cTn id="20" dur="1" fill="hold">
                                          <p:stCondLst>
                                            <p:cond delay="0"/>
                                          </p:stCondLst>
                                        </p:cTn>
                                        <p:tgtEl>
                                          <p:spTgt spid="58"/>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250"/>
                                  </p:stCondLst>
                                  <p:childTnLst>
                                    <p:set>
                                      <p:cBhvr>
                                        <p:cTn id="23" dur="1" fill="hold">
                                          <p:stCondLst>
                                            <p:cond delay="0"/>
                                          </p:stCondLst>
                                        </p:cTn>
                                        <p:tgtEl>
                                          <p:spTgt spid="74"/>
                                        </p:tgtEl>
                                        <p:attrNameLst>
                                          <p:attrName>style.visibility</p:attrName>
                                        </p:attrNameLst>
                                      </p:cBhvr>
                                      <p:to>
                                        <p:strVal val="visible"/>
                                      </p:to>
                                    </p:set>
                                  </p:childTnLst>
                                </p:cTn>
                              </p:par>
                            </p:childTnLst>
                          </p:cTn>
                        </p:par>
                        <p:par>
                          <p:cTn id="24" fill="hold">
                            <p:stCondLst>
                              <p:cond delay="750"/>
                            </p:stCondLst>
                            <p:childTnLst>
                              <p:par>
                                <p:cTn id="25" presetID="1" presetClass="entr" presetSubtype="0" fill="hold" nodeType="afterEffect">
                                  <p:stCondLst>
                                    <p:cond delay="250"/>
                                  </p:stCondLst>
                                  <p:childTnLst>
                                    <p:set>
                                      <p:cBhvr>
                                        <p:cTn id="26" dur="1" fill="hold">
                                          <p:stCondLst>
                                            <p:cond delay="0"/>
                                          </p:stCondLst>
                                        </p:cTn>
                                        <p:tgtEl>
                                          <p:spTgt spid="62"/>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nodeType="afterEffect">
                                  <p:stCondLst>
                                    <p:cond delay="250"/>
                                  </p:stCondLst>
                                  <p:childTnLst>
                                    <p:set>
                                      <p:cBhvr>
                                        <p:cTn id="29"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dirty="0" smtClean="0"/>
              <a:t>Example: Hashing</a:t>
            </a:r>
            <a:endParaRPr lang="en-US" dirty="0"/>
          </a:p>
        </p:txBody>
      </p:sp>
      <p:sp>
        <p:nvSpPr>
          <p:cNvPr id="49155" name="Rectangle 3"/>
          <p:cNvSpPr>
            <a:spLocks noGrp="1" noChangeArrowheads="1"/>
          </p:cNvSpPr>
          <p:nvPr>
            <p:ph idx="1"/>
          </p:nvPr>
        </p:nvSpPr>
        <p:spPr>
          <a:xfrm>
            <a:off x="685800" y="905933"/>
            <a:ext cx="7772400" cy="5105400"/>
          </a:xfrm>
        </p:spPr>
        <p:txBody>
          <a:bodyPr/>
          <a:lstStyle/>
          <a:p>
            <a:r>
              <a:rPr lang="en-US" sz="2800" dirty="0" smtClean="0"/>
              <a:t>Idea:</a:t>
            </a:r>
          </a:p>
          <a:p>
            <a:pPr lvl="1"/>
            <a:r>
              <a:rPr lang="en-US" sz="2400" dirty="0" smtClean="0"/>
              <a:t>Many times we don’t require order </a:t>
            </a:r>
          </a:p>
          <a:p>
            <a:pPr lvl="1"/>
            <a:r>
              <a:rPr lang="en-US" sz="2400" dirty="0" smtClean="0"/>
              <a:t>E.g.: removing duplicates</a:t>
            </a:r>
          </a:p>
          <a:p>
            <a:pPr lvl="1"/>
            <a:r>
              <a:rPr lang="en-US" sz="2400" dirty="0"/>
              <a:t>E.g.: forming </a:t>
            </a:r>
            <a:r>
              <a:rPr lang="en-US" sz="2400" dirty="0" smtClean="0"/>
              <a:t>groups</a:t>
            </a:r>
          </a:p>
          <a:p>
            <a:r>
              <a:rPr lang="en-US" sz="2800" dirty="0" smtClean="0"/>
              <a:t>Often just need to </a:t>
            </a:r>
            <a:r>
              <a:rPr lang="en-US" sz="2800" i="1" dirty="0" smtClean="0"/>
              <a:t>rendezvous </a:t>
            </a:r>
            <a:r>
              <a:rPr lang="en-US" sz="2800" dirty="0" smtClean="0"/>
              <a:t>matches</a:t>
            </a:r>
          </a:p>
          <a:p>
            <a:r>
              <a:rPr lang="en-US" sz="2800" dirty="0" smtClean="0"/>
              <a:t>Hashing does this</a:t>
            </a:r>
          </a:p>
          <a:p>
            <a:pPr lvl="1"/>
            <a:r>
              <a:rPr lang="en-US" sz="2400" dirty="0" smtClean="0"/>
              <a:t>And may be cheaper than sorting!  (Hmmm…!)</a:t>
            </a:r>
          </a:p>
          <a:p>
            <a:pPr lvl="1"/>
            <a:r>
              <a:rPr lang="en-US" sz="2400" dirty="0" smtClean="0"/>
              <a:t>But how to do it out-of-core (externally)??</a:t>
            </a:r>
            <a:endParaRPr lang="en-US" sz="2400" dirty="0"/>
          </a:p>
        </p:txBody>
      </p:sp>
    </p:spTree>
    <p:extLst>
      <p:ext uri="{BB962C8B-B14F-4D97-AF65-F5344CB8AC3E}">
        <p14:creationId xmlns:p14="http://schemas.microsoft.com/office/powerpoint/2010/main" val="20500226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smtClean="0"/>
              <a:t>Divide</a:t>
            </a:r>
            <a:endParaRPr lang="en-US" dirty="0"/>
          </a:p>
        </p:txBody>
      </p:sp>
      <p:sp>
        <p:nvSpPr>
          <p:cNvPr id="50179" name="Rectangle 3"/>
          <p:cNvSpPr>
            <a:spLocks noGrp="1" noChangeArrowheads="1"/>
          </p:cNvSpPr>
          <p:nvPr>
            <p:ph idx="1"/>
          </p:nvPr>
        </p:nvSpPr>
        <p:spPr/>
        <p:txBody>
          <a:bodyPr anchor="t"/>
          <a:lstStyle/>
          <a:p>
            <a:r>
              <a:rPr lang="en-US" sz="2800" dirty="0" smtClean="0"/>
              <a:t>Streaming Partition (divide): </a:t>
            </a:r>
            <a:br>
              <a:rPr lang="en-US" sz="2800" dirty="0" smtClean="0"/>
            </a:br>
            <a:r>
              <a:rPr lang="en-US" sz="2800" dirty="0" smtClean="0"/>
              <a:t>Use a hash function </a:t>
            </a:r>
            <a:r>
              <a:rPr lang="en-US" sz="2800" i="1" dirty="0" err="1" smtClean="0"/>
              <a:t>h</a:t>
            </a:r>
            <a:r>
              <a:rPr lang="en-US" sz="2800" i="1" baseline="-25000" dirty="0" err="1" smtClean="0"/>
              <a:t>p</a:t>
            </a:r>
            <a:r>
              <a:rPr lang="en-US" sz="2800" dirty="0" smtClean="0"/>
              <a:t> to stream records to disk partitions</a:t>
            </a:r>
          </a:p>
          <a:p>
            <a:pPr lvl="1"/>
            <a:r>
              <a:rPr lang="en-US" sz="2400" dirty="0" smtClean="0"/>
              <a:t>All matches rendezvous in the same partition.</a:t>
            </a:r>
          </a:p>
          <a:p>
            <a:pPr lvl="1"/>
            <a:r>
              <a:rPr lang="en-US" sz="2400" i="1" dirty="0" smtClean="0"/>
              <a:t>Streaming </a:t>
            </a:r>
            <a:r>
              <a:rPr lang="en-US" sz="2400" dirty="0" smtClean="0"/>
              <a:t>algorithm to create partitions on disk: </a:t>
            </a:r>
          </a:p>
          <a:p>
            <a:pPr lvl="2"/>
            <a:r>
              <a:rPr lang="en-US" sz="2000" dirty="0" smtClean="0"/>
              <a:t>“Spill</a:t>
            </a:r>
            <a:r>
              <a:rPr lang="ja-JP" altLang="en-US" sz="2000" dirty="0" smtClean="0"/>
              <a:t>”</a:t>
            </a:r>
            <a:r>
              <a:rPr lang="en-US" altLang="ja-JP" sz="2000" dirty="0" smtClean="0"/>
              <a:t> partitions</a:t>
            </a:r>
            <a:r>
              <a:rPr lang="en-US" sz="2000" dirty="0" smtClean="0"/>
              <a:t> to disk via output buffers</a:t>
            </a:r>
          </a:p>
        </p:txBody>
      </p:sp>
    </p:spTree>
    <p:extLst>
      <p:ext uri="{BB962C8B-B14F-4D97-AF65-F5344CB8AC3E}">
        <p14:creationId xmlns:p14="http://schemas.microsoft.com/office/powerpoint/2010/main" val="1588891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smtClean="0"/>
              <a:t>Divide &amp; Conquer</a:t>
            </a:r>
            <a:endParaRPr lang="en-US" dirty="0"/>
          </a:p>
        </p:txBody>
      </p:sp>
      <p:sp>
        <p:nvSpPr>
          <p:cNvPr id="50179" name="Rectangle 3"/>
          <p:cNvSpPr>
            <a:spLocks noGrp="1" noChangeArrowheads="1"/>
          </p:cNvSpPr>
          <p:nvPr>
            <p:ph idx="1"/>
          </p:nvPr>
        </p:nvSpPr>
        <p:spPr>
          <a:xfrm>
            <a:off x="514550" y="834236"/>
            <a:ext cx="7772400" cy="5105400"/>
          </a:xfrm>
        </p:spPr>
        <p:txBody>
          <a:bodyPr anchor="t"/>
          <a:lstStyle/>
          <a:p>
            <a:r>
              <a:rPr lang="en-US" sz="2800" dirty="0" smtClean="0"/>
              <a:t>Streaming Partition (divide): </a:t>
            </a:r>
            <a:br>
              <a:rPr lang="en-US" sz="2800" dirty="0" smtClean="0"/>
            </a:br>
            <a:r>
              <a:rPr lang="en-US" sz="2800" dirty="0" smtClean="0"/>
              <a:t>Use a hash function </a:t>
            </a:r>
            <a:r>
              <a:rPr lang="en-US" sz="2800" i="1" dirty="0" err="1" smtClean="0"/>
              <a:t>h</a:t>
            </a:r>
            <a:r>
              <a:rPr lang="en-US" sz="2800" i="1" baseline="-25000" dirty="0" err="1" smtClean="0"/>
              <a:t>p</a:t>
            </a:r>
            <a:r>
              <a:rPr lang="en-US" sz="2800" dirty="0" smtClean="0"/>
              <a:t> to stream records to          </a:t>
            </a:r>
            <a:r>
              <a:rPr lang="en-US" sz="2800" dirty="0" smtClean="0">
                <a:solidFill>
                  <a:srgbClr val="FF0000"/>
                </a:solidFill>
              </a:rPr>
              <a:t>disk-based </a:t>
            </a:r>
            <a:r>
              <a:rPr lang="en-US" sz="2800" dirty="0" smtClean="0"/>
              <a:t>partitions</a:t>
            </a:r>
          </a:p>
          <a:p>
            <a:pPr lvl="1"/>
            <a:r>
              <a:rPr lang="en-US" sz="2400" dirty="0" smtClean="0"/>
              <a:t>All matches rendezvous in the same partition.</a:t>
            </a:r>
          </a:p>
          <a:p>
            <a:pPr lvl="1"/>
            <a:r>
              <a:rPr lang="en-US" sz="2400" i="1" dirty="0" smtClean="0"/>
              <a:t>Streaming </a:t>
            </a:r>
            <a:r>
              <a:rPr lang="en-US" altLang="zh-CN" sz="2400" dirty="0"/>
              <a:t>algorithm </a:t>
            </a:r>
            <a:r>
              <a:rPr lang="en-US" sz="2400" dirty="0" smtClean="0"/>
              <a:t>to create partitions on disk: </a:t>
            </a:r>
          </a:p>
          <a:p>
            <a:pPr lvl="2"/>
            <a:r>
              <a:rPr lang="en-US" sz="2000" dirty="0" smtClean="0"/>
              <a:t>“Spill</a:t>
            </a:r>
            <a:r>
              <a:rPr lang="ja-JP" altLang="en-US" sz="2000" dirty="0" smtClean="0"/>
              <a:t>”</a:t>
            </a:r>
            <a:r>
              <a:rPr lang="en-US" altLang="ja-JP" sz="2000" dirty="0" smtClean="0"/>
              <a:t> partitions</a:t>
            </a:r>
            <a:r>
              <a:rPr lang="en-US" sz="2000" dirty="0" smtClean="0"/>
              <a:t> to disk via output buffers</a:t>
            </a:r>
          </a:p>
          <a:p>
            <a:r>
              <a:rPr lang="en-US" sz="2800" dirty="0" err="1" smtClean="0"/>
              <a:t>ReHash</a:t>
            </a:r>
            <a:r>
              <a:rPr lang="en-US" sz="2800" dirty="0" smtClean="0"/>
              <a:t> (conquer): </a:t>
            </a:r>
            <a:br>
              <a:rPr lang="en-US" sz="2800" dirty="0" smtClean="0"/>
            </a:br>
            <a:r>
              <a:rPr lang="en-US" sz="2800" dirty="0" smtClean="0"/>
              <a:t>Read partitions into </a:t>
            </a:r>
            <a:r>
              <a:rPr lang="en-US" sz="2800" dirty="0" smtClean="0">
                <a:solidFill>
                  <a:srgbClr val="FF0000"/>
                </a:solidFill>
              </a:rPr>
              <a:t>RAM-based</a:t>
            </a:r>
            <a:r>
              <a:rPr lang="en-US" sz="2800" dirty="0" smtClean="0"/>
              <a:t> hash table one at a time, using hash function </a:t>
            </a:r>
            <a:r>
              <a:rPr lang="en-US" sz="2800" i="1" dirty="0" err="1" smtClean="0"/>
              <a:t>h</a:t>
            </a:r>
            <a:r>
              <a:rPr lang="en-US" sz="2800" i="1" baseline="-25000" dirty="0" err="1" smtClean="0"/>
              <a:t>r</a:t>
            </a:r>
            <a:endParaRPr lang="en-US" sz="2800" i="1" baseline="-25000" dirty="0" smtClean="0"/>
          </a:p>
          <a:p>
            <a:pPr lvl="1"/>
            <a:r>
              <a:rPr lang="en-US" sz="2400" dirty="0" smtClean="0"/>
              <a:t>Then go through each bucket of this hash table to achieve rendezvous in RAM</a:t>
            </a:r>
          </a:p>
          <a:p>
            <a:r>
              <a:rPr lang="en-US" dirty="0" smtClean="0"/>
              <a:t>Note: Two different hash functions</a:t>
            </a:r>
          </a:p>
          <a:p>
            <a:pPr lvl="1"/>
            <a:r>
              <a:rPr lang="en-US" dirty="0" err="1" smtClean="0"/>
              <a:t>h</a:t>
            </a:r>
            <a:r>
              <a:rPr lang="en-US" baseline="-25000" dirty="0" err="1" smtClean="0"/>
              <a:t>p</a:t>
            </a:r>
            <a:r>
              <a:rPr lang="en-US" dirty="0" smtClean="0"/>
              <a:t> is coarser-grained than </a:t>
            </a:r>
            <a:r>
              <a:rPr lang="en-US" dirty="0" err="1" smtClean="0"/>
              <a:t>h</a:t>
            </a:r>
            <a:r>
              <a:rPr lang="en-US" baseline="-25000" dirty="0" err="1" smtClean="0"/>
              <a:t>r</a:t>
            </a:r>
            <a:endParaRPr lang="en-US" baseline="-25000" dirty="0"/>
          </a:p>
        </p:txBody>
      </p:sp>
    </p:spTree>
    <p:extLst>
      <p:ext uri="{BB962C8B-B14F-4D97-AF65-F5344CB8AC3E}">
        <p14:creationId xmlns:p14="http://schemas.microsoft.com/office/powerpoint/2010/main" val="276012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1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1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17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17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17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1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7527878" y="137695"/>
            <a:ext cx="1499455" cy="1132163"/>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kumimoji="0" lang="en-US" sz="1200" b="0" i="0" u="none" strike="noStrike" cap="none" normalizeH="0" baseline="0" smtClean="0">
              <a:ln>
                <a:noFill/>
              </a:ln>
              <a:solidFill>
                <a:srgbClr val="000000"/>
              </a:solidFill>
              <a:effectLst/>
              <a:latin typeface="Arial" charset="0"/>
            </a:endParaRPr>
          </a:p>
        </p:txBody>
      </p:sp>
      <p:sp>
        <p:nvSpPr>
          <p:cNvPr id="51202" name="Rectangle 2"/>
          <p:cNvSpPr>
            <a:spLocks noGrp="1" noChangeArrowheads="1"/>
          </p:cNvSpPr>
          <p:nvPr>
            <p:ph type="title"/>
          </p:nvPr>
        </p:nvSpPr>
        <p:spPr>
          <a:xfrm>
            <a:off x="134071" y="229195"/>
            <a:ext cx="7772400" cy="1143000"/>
          </a:xfrm>
        </p:spPr>
        <p:txBody>
          <a:bodyPr/>
          <a:lstStyle/>
          <a:p>
            <a:r>
              <a:rPr lang="en-US" dirty="0">
                <a:ea typeface="Osaka" charset="0"/>
                <a:cs typeface="Helvetica Neue Light"/>
              </a:rPr>
              <a:t>Two Phases</a:t>
            </a:r>
          </a:p>
        </p:txBody>
      </p:sp>
      <p:sp>
        <p:nvSpPr>
          <p:cNvPr id="51203" name="Rectangle 3"/>
          <p:cNvSpPr>
            <a:spLocks noGrp="1" noChangeArrowheads="1"/>
          </p:cNvSpPr>
          <p:nvPr>
            <p:ph idx="1"/>
          </p:nvPr>
        </p:nvSpPr>
        <p:spPr>
          <a:xfrm>
            <a:off x="838200" y="1828800"/>
            <a:ext cx="2590800" cy="4114800"/>
          </a:xfrm>
        </p:spPr>
        <p:txBody>
          <a:bodyPr anchor="t"/>
          <a:lstStyle/>
          <a:p>
            <a:r>
              <a:rPr lang="en-US" dirty="0">
                <a:latin typeface="Tahoma" charset="0"/>
                <a:ea typeface="Osaka" charset="0"/>
                <a:cs typeface="Osaka" charset="0"/>
              </a:rPr>
              <a:t>Partition:</a:t>
            </a:r>
          </a:p>
          <a:p>
            <a:endParaRPr lang="en-US" dirty="0">
              <a:latin typeface="Tahoma" charset="0"/>
              <a:ea typeface="Osaka" charset="0"/>
              <a:cs typeface="Osaka" charset="0"/>
            </a:endParaRPr>
          </a:p>
          <a:p>
            <a:endParaRPr lang="en-US" dirty="0">
              <a:latin typeface="Tahoma" charset="0"/>
              <a:ea typeface="Osaka" charset="0"/>
              <a:cs typeface="Osaka" charset="0"/>
            </a:endParaRPr>
          </a:p>
          <a:p>
            <a:endParaRPr lang="en-US" dirty="0">
              <a:latin typeface="Tahoma" charset="0"/>
              <a:ea typeface="Osaka" charset="0"/>
              <a:cs typeface="Osaka" charset="0"/>
            </a:endParaRPr>
          </a:p>
          <a:p>
            <a:endParaRPr lang="en-US" dirty="0">
              <a:latin typeface="Tahoma" charset="0"/>
              <a:ea typeface="Osaka" charset="0"/>
              <a:cs typeface="Osaka" charset="0"/>
            </a:endParaRPr>
          </a:p>
          <a:p>
            <a:endParaRPr lang="en-US" dirty="0">
              <a:latin typeface="Tahoma" charset="0"/>
              <a:ea typeface="Osaka" charset="0"/>
              <a:cs typeface="Osaka" charset="0"/>
            </a:endParaRPr>
          </a:p>
        </p:txBody>
      </p:sp>
      <p:grpSp>
        <p:nvGrpSpPr>
          <p:cNvPr id="51219" name="Group 144"/>
          <p:cNvGrpSpPr>
            <a:grpSpLocks/>
          </p:cNvGrpSpPr>
          <p:nvPr/>
        </p:nvGrpSpPr>
        <p:grpSpPr bwMode="auto">
          <a:xfrm>
            <a:off x="3435350" y="328613"/>
            <a:ext cx="5661025" cy="2971800"/>
            <a:chOff x="2164" y="207"/>
            <a:chExt cx="3566" cy="1872"/>
          </a:xfrm>
        </p:grpSpPr>
        <p:sp>
          <p:nvSpPr>
            <p:cNvPr id="51250" name="Rectangle 60"/>
            <p:cNvSpPr>
              <a:spLocks noChangeArrowheads="1"/>
            </p:cNvSpPr>
            <p:nvPr/>
          </p:nvSpPr>
          <p:spPr bwMode="auto">
            <a:xfrm>
              <a:off x="2936" y="1833"/>
              <a:ext cx="1584"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b="1">
                  <a:latin typeface="Times New Roman" charset="0"/>
                </a:rPr>
                <a:t>B main memory buffers</a:t>
              </a:r>
            </a:p>
          </p:txBody>
        </p:sp>
        <p:sp>
          <p:nvSpPr>
            <p:cNvPr id="51251" name="Rectangle 61"/>
            <p:cNvSpPr>
              <a:spLocks noChangeArrowheads="1"/>
            </p:cNvSpPr>
            <p:nvPr/>
          </p:nvSpPr>
          <p:spPr bwMode="auto">
            <a:xfrm>
              <a:off x="4910" y="1847"/>
              <a:ext cx="3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b="1">
                  <a:latin typeface="Times New Roman" charset="0"/>
                </a:rPr>
                <a:t>Disk</a:t>
              </a:r>
            </a:p>
          </p:txBody>
        </p:sp>
        <p:sp>
          <p:nvSpPr>
            <p:cNvPr id="51252" name="Rectangle 62"/>
            <p:cNvSpPr>
              <a:spLocks noChangeArrowheads="1"/>
            </p:cNvSpPr>
            <p:nvPr/>
          </p:nvSpPr>
          <p:spPr bwMode="auto">
            <a:xfrm>
              <a:off x="2317" y="1848"/>
              <a:ext cx="3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b="1">
                  <a:latin typeface="Times New Roman" charset="0"/>
                </a:rPr>
                <a:t>Disk</a:t>
              </a:r>
            </a:p>
          </p:txBody>
        </p:sp>
        <p:sp>
          <p:nvSpPr>
            <p:cNvPr id="51253" name="Rectangle 63"/>
            <p:cNvSpPr>
              <a:spLocks noChangeArrowheads="1"/>
            </p:cNvSpPr>
            <p:nvPr/>
          </p:nvSpPr>
          <p:spPr bwMode="auto">
            <a:xfrm>
              <a:off x="2164" y="207"/>
              <a:ext cx="672"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b="1">
                  <a:latin typeface="Times New Roman" charset="0"/>
                </a:rPr>
                <a:t>Original </a:t>
              </a:r>
            </a:p>
            <a:p>
              <a:r>
                <a:rPr lang="en-US" sz="1800" b="1">
                  <a:latin typeface="Times New Roman" charset="0"/>
                </a:rPr>
                <a:t>Relation</a:t>
              </a:r>
            </a:p>
          </p:txBody>
        </p:sp>
        <p:sp>
          <p:nvSpPr>
            <p:cNvPr id="51254" name="Rectangle 64"/>
            <p:cNvSpPr>
              <a:spLocks noChangeArrowheads="1"/>
            </p:cNvSpPr>
            <p:nvPr/>
          </p:nvSpPr>
          <p:spPr bwMode="auto">
            <a:xfrm>
              <a:off x="3916" y="398"/>
              <a:ext cx="583"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400" b="1">
                  <a:latin typeface="Times New Roman" charset="0"/>
                </a:rPr>
                <a:t>OUTPUT</a:t>
              </a:r>
            </a:p>
          </p:txBody>
        </p:sp>
        <p:sp>
          <p:nvSpPr>
            <p:cNvPr id="51255" name="Freeform 65"/>
            <p:cNvSpPr>
              <a:spLocks/>
            </p:cNvSpPr>
            <p:nvPr/>
          </p:nvSpPr>
          <p:spPr bwMode="auto">
            <a:xfrm>
              <a:off x="5040" y="1390"/>
              <a:ext cx="27" cy="40"/>
            </a:xfrm>
            <a:custGeom>
              <a:avLst/>
              <a:gdLst>
                <a:gd name="T0" fmla="*/ 26 w 27"/>
                <a:gd name="T1" fmla="*/ 20 h 40"/>
                <a:gd name="T2" fmla="*/ 14 w 27"/>
                <a:gd name="T3" fmla="*/ 0 h 40"/>
                <a:gd name="T4" fmla="*/ 0 w 27"/>
                <a:gd name="T5" fmla="*/ 20 h 40"/>
                <a:gd name="T6" fmla="*/ 14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256" name="Freeform 66"/>
            <p:cNvSpPr>
              <a:spLocks/>
            </p:cNvSpPr>
            <p:nvPr/>
          </p:nvSpPr>
          <p:spPr bwMode="auto">
            <a:xfrm>
              <a:off x="5138" y="1390"/>
              <a:ext cx="27" cy="40"/>
            </a:xfrm>
            <a:custGeom>
              <a:avLst/>
              <a:gdLst>
                <a:gd name="T0" fmla="*/ 26 w 27"/>
                <a:gd name="T1" fmla="*/ 20 h 40"/>
                <a:gd name="T2" fmla="*/ 14 w 27"/>
                <a:gd name="T3" fmla="*/ 0 h 40"/>
                <a:gd name="T4" fmla="*/ 0 w 27"/>
                <a:gd name="T5" fmla="*/ 20 h 40"/>
                <a:gd name="T6" fmla="*/ 14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257" name="Freeform 67"/>
            <p:cNvSpPr>
              <a:spLocks/>
            </p:cNvSpPr>
            <p:nvPr/>
          </p:nvSpPr>
          <p:spPr bwMode="auto">
            <a:xfrm>
              <a:off x="2832" y="384"/>
              <a:ext cx="1683" cy="1442"/>
            </a:xfrm>
            <a:custGeom>
              <a:avLst/>
              <a:gdLst>
                <a:gd name="T0" fmla="*/ 0 w 1683"/>
                <a:gd name="T1" fmla="*/ 1441 h 1442"/>
                <a:gd name="T2" fmla="*/ 0 w 1683"/>
                <a:gd name="T3" fmla="*/ 0 h 1442"/>
                <a:gd name="T4" fmla="*/ 1682 w 1683"/>
                <a:gd name="T5" fmla="*/ 0 h 1442"/>
                <a:gd name="T6" fmla="*/ 1682 w 1683"/>
                <a:gd name="T7" fmla="*/ 1441 h 1442"/>
                <a:gd name="T8" fmla="*/ 0 w 1683"/>
                <a:gd name="T9" fmla="*/ 1441 h 1442"/>
                <a:gd name="T10" fmla="*/ 0 60000 65536"/>
                <a:gd name="T11" fmla="*/ 0 60000 65536"/>
                <a:gd name="T12" fmla="*/ 0 60000 65536"/>
                <a:gd name="T13" fmla="*/ 0 60000 65536"/>
                <a:gd name="T14" fmla="*/ 0 60000 65536"/>
                <a:gd name="T15" fmla="*/ 0 w 1683"/>
                <a:gd name="T16" fmla="*/ 0 h 1442"/>
                <a:gd name="T17" fmla="*/ 1683 w 1683"/>
                <a:gd name="T18" fmla="*/ 1442 h 1442"/>
              </a:gdLst>
              <a:ahLst/>
              <a:cxnLst>
                <a:cxn ang="T10">
                  <a:pos x="T0" y="T1"/>
                </a:cxn>
                <a:cxn ang="T11">
                  <a:pos x="T2" y="T3"/>
                </a:cxn>
                <a:cxn ang="T12">
                  <a:pos x="T4" y="T5"/>
                </a:cxn>
                <a:cxn ang="T13">
                  <a:pos x="T6" y="T7"/>
                </a:cxn>
                <a:cxn ang="T14">
                  <a:pos x="T8" y="T9"/>
                </a:cxn>
              </a:cxnLst>
              <a:rect l="T15" t="T16" r="T17" b="T18"/>
              <a:pathLst>
                <a:path w="1683" h="1442">
                  <a:moveTo>
                    <a:pt x="0" y="1441"/>
                  </a:moveTo>
                  <a:lnTo>
                    <a:pt x="0" y="0"/>
                  </a:lnTo>
                  <a:lnTo>
                    <a:pt x="1682" y="0"/>
                  </a:lnTo>
                  <a:lnTo>
                    <a:pt x="1682" y="1441"/>
                  </a:lnTo>
                  <a:lnTo>
                    <a:pt x="0" y="1441"/>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258" name="Freeform 68"/>
            <p:cNvSpPr>
              <a:spLocks/>
            </p:cNvSpPr>
            <p:nvPr/>
          </p:nvSpPr>
          <p:spPr bwMode="auto">
            <a:xfrm>
              <a:off x="3054" y="1215"/>
              <a:ext cx="211" cy="170"/>
            </a:xfrm>
            <a:custGeom>
              <a:avLst/>
              <a:gdLst>
                <a:gd name="T0" fmla="*/ 0 w 211"/>
                <a:gd name="T1" fmla="*/ 169 h 170"/>
                <a:gd name="T2" fmla="*/ 0 w 211"/>
                <a:gd name="T3" fmla="*/ 0 h 170"/>
                <a:gd name="T4" fmla="*/ 210 w 211"/>
                <a:gd name="T5" fmla="*/ 0 h 170"/>
                <a:gd name="T6" fmla="*/ 210 w 211"/>
                <a:gd name="T7" fmla="*/ 169 h 170"/>
                <a:gd name="T8" fmla="*/ 0 w 211"/>
                <a:gd name="T9" fmla="*/ 169 h 170"/>
                <a:gd name="T10" fmla="*/ 0 60000 65536"/>
                <a:gd name="T11" fmla="*/ 0 60000 65536"/>
                <a:gd name="T12" fmla="*/ 0 60000 65536"/>
                <a:gd name="T13" fmla="*/ 0 60000 65536"/>
                <a:gd name="T14" fmla="*/ 0 60000 65536"/>
                <a:gd name="T15" fmla="*/ 0 w 211"/>
                <a:gd name="T16" fmla="*/ 0 h 170"/>
                <a:gd name="T17" fmla="*/ 211 w 211"/>
                <a:gd name="T18" fmla="*/ 170 h 170"/>
              </a:gdLst>
              <a:ahLst/>
              <a:cxnLst>
                <a:cxn ang="T10">
                  <a:pos x="T0" y="T1"/>
                </a:cxn>
                <a:cxn ang="T11">
                  <a:pos x="T2" y="T3"/>
                </a:cxn>
                <a:cxn ang="T12">
                  <a:pos x="T4" y="T5"/>
                </a:cxn>
                <a:cxn ang="T13">
                  <a:pos x="T6" y="T7"/>
                </a:cxn>
                <a:cxn ang="T14">
                  <a:pos x="T8" y="T9"/>
                </a:cxn>
              </a:cxnLst>
              <a:rect l="T15" t="T16" r="T17" b="T18"/>
              <a:pathLst>
                <a:path w="211" h="170">
                  <a:moveTo>
                    <a:pt x="0" y="169"/>
                  </a:moveTo>
                  <a:lnTo>
                    <a:pt x="0" y="0"/>
                  </a:lnTo>
                  <a:lnTo>
                    <a:pt x="210" y="0"/>
                  </a:lnTo>
                  <a:lnTo>
                    <a:pt x="210"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grpSp>
          <p:nvGrpSpPr>
            <p:cNvPr id="51259" name="Group 69"/>
            <p:cNvGrpSpPr>
              <a:grpSpLocks/>
            </p:cNvGrpSpPr>
            <p:nvPr/>
          </p:nvGrpSpPr>
          <p:grpSpPr bwMode="auto">
            <a:xfrm>
              <a:off x="4158" y="1336"/>
              <a:ext cx="211" cy="57"/>
              <a:chOff x="4158" y="1336"/>
              <a:chExt cx="211" cy="57"/>
            </a:xfrm>
          </p:grpSpPr>
          <p:sp>
            <p:nvSpPr>
              <p:cNvPr id="51300" name="Freeform 70"/>
              <p:cNvSpPr>
                <a:spLocks/>
              </p:cNvSpPr>
              <p:nvPr/>
            </p:nvSpPr>
            <p:spPr bwMode="auto">
              <a:xfrm>
                <a:off x="4158" y="1336"/>
                <a:ext cx="27" cy="40"/>
              </a:xfrm>
              <a:custGeom>
                <a:avLst/>
                <a:gdLst>
                  <a:gd name="T0" fmla="*/ 26 w 27"/>
                  <a:gd name="T1" fmla="*/ 19 h 40"/>
                  <a:gd name="T2" fmla="*/ 13 w 27"/>
                  <a:gd name="T3" fmla="*/ 0 h 40"/>
                  <a:gd name="T4" fmla="*/ 0 w 27"/>
                  <a:gd name="T5" fmla="*/ 19 h 40"/>
                  <a:gd name="T6" fmla="*/ 13 w 27"/>
                  <a:gd name="T7" fmla="*/ 39 h 40"/>
                  <a:gd name="T8" fmla="*/ 26 w 27"/>
                  <a:gd name="T9" fmla="*/ 19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19"/>
                    </a:moveTo>
                    <a:lnTo>
                      <a:pt x="13" y="0"/>
                    </a:lnTo>
                    <a:lnTo>
                      <a:pt x="0" y="19"/>
                    </a:lnTo>
                    <a:lnTo>
                      <a:pt x="13" y="39"/>
                    </a:lnTo>
                    <a:lnTo>
                      <a:pt x="26" y="19"/>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301" name="Freeform 71"/>
              <p:cNvSpPr>
                <a:spLocks/>
              </p:cNvSpPr>
              <p:nvPr/>
            </p:nvSpPr>
            <p:spPr bwMode="auto">
              <a:xfrm>
                <a:off x="4249" y="1336"/>
                <a:ext cx="27" cy="40"/>
              </a:xfrm>
              <a:custGeom>
                <a:avLst/>
                <a:gdLst>
                  <a:gd name="T0" fmla="*/ 26 w 27"/>
                  <a:gd name="T1" fmla="*/ 19 h 40"/>
                  <a:gd name="T2" fmla="*/ 13 w 27"/>
                  <a:gd name="T3" fmla="*/ 0 h 40"/>
                  <a:gd name="T4" fmla="*/ 0 w 27"/>
                  <a:gd name="T5" fmla="*/ 19 h 40"/>
                  <a:gd name="T6" fmla="*/ 13 w 27"/>
                  <a:gd name="T7" fmla="*/ 39 h 40"/>
                  <a:gd name="T8" fmla="*/ 26 w 27"/>
                  <a:gd name="T9" fmla="*/ 19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19"/>
                    </a:moveTo>
                    <a:lnTo>
                      <a:pt x="13" y="0"/>
                    </a:lnTo>
                    <a:lnTo>
                      <a:pt x="0" y="19"/>
                    </a:lnTo>
                    <a:lnTo>
                      <a:pt x="13" y="39"/>
                    </a:lnTo>
                    <a:lnTo>
                      <a:pt x="26" y="19"/>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302" name="Freeform 72"/>
              <p:cNvSpPr>
                <a:spLocks/>
              </p:cNvSpPr>
              <p:nvPr/>
            </p:nvSpPr>
            <p:spPr bwMode="auto">
              <a:xfrm>
                <a:off x="4347" y="1336"/>
                <a:ext cx="22" cy="57"/>
              </a:xfrm>
              <a:custGeom>
                <a:avLst/>
                <a:gdLst>
                  <a:gd name="T0" fmla="*/ 21 w 22"/>
                  <a:gd name="T1" fmla="*/ 27 h 57"/>
                  <a:gd name="T2" fmla="*/ 11 w 22"/>
                  <a:gd name="T3" fmla="*/ 0 h 57"/>
                  <a:gd name="T4" fmla="*/ 0 w 22"/>
                  <a:gd name="T5" fmla="*/ 27 h 57"/>
                  <a:gd name="T6" fmla="*/ 11 w 22"/>
                  <a:gd name="T7" fmla="*/ 56 h 57"/>
                  <a:gd name="T8" fmla="*/ 21 w 22"/>
                  <a:gd name="T9" fmla="*/ 27 h 57"/>
                  <a:gd name="T10" fmla="*/ 0 60000 65536"/>
                  <a:gd name="T11" fmla="*/ 0 60000 65536"/>
                  <a:gd name="T12" fmla="*/ 0 60000 65536"/>
                  <a:gd name="T13" fmla="*/ 0 60000 65536"/>
                  <a:gd name="T14" fmla="*/ 0 60000 65536"/>
                  <a:gd name="T15" fmla="*/ 0 w 22"/>
                  <a:gd name="T16" fmla="*/ 0 h 57"/>
                  <a:gd name="T17" fmla="*/ 22 w 22"/>
                  <a:gd name="T18" fmla="*/ 57 h 57"/>
                </a:gdLst>
                <a:ahLst/>
                <a:cxnLst>
                  <a:cxn ang="T10">
                    <a:pos x="T0" y="T1"/>
                  </a:cxn>
                  <a:cxn ang="T11">
                    <a:pos x="T2" y="T3"/>
                  </a:cxn>
                  <a:cxn ang="T12">
                    <a:pos x="T4" y="T5"/>
                  </a:cxn>
                  <a:cxn ang="T13">
                    <a:pos x="T6" y="T7"/>
                  </a:cxn>
                  <a:cxn ang="T14">
                    <a:pos x="T8" y="T9"/>
                  </a:cxn>
                </a:cxnLst>
                <a:rect l="T15" t="T16" r="T17" b="T18"/>
                <a:pathLst>
                  <a:path w="22" h="57">
                    <a:moveTo>
                      <a:pt x="21" y="27"/>
                    </a:moveTo>
                    <a:lnTo>
                      <a:pt x="11" y="0"/>
                    </a:lnTo>
                    <a:lnTo>
                      <a:pt x="0" y="27"/>
                    </a:lnTo>
                    <a:lnTo>
                      <a:pt x="11" y="56"/>
                    </a:lnTo>
                    <a:lnTo>
                      <a:pt x="21" y="27"/>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1260" name="Freeform 73"/>
            <p:cNvSpPr>
              <a:spLocks/>
            </p:cNvSpPr>
            <p:nvPr/>
          </p:nvSpPr>
          <p:spPr bwMode="auto">
            <a:xfrm>
              <a:off x="4793" y="791"/>
              <a:ext cx="158" cy="170"/>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61" name="Freeform 74"/>
            <p:cNvSpPr>
              <a:spLocks/>
            </p:cNvSpPr>
            <p:nvPr/>
          </p:nvSpPr>
          <p:spPr bwMode="auto">
            <a:xfrm>
              <a:off x="4976" y="791"/>
              <a:ext cx="157" cy="170"/>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62" name="Freeform 75"/>
            <p:cNvSpPr>
              <a:spLocks/>
            </p:cNvSpPr>
            <p:nvPr/>
          </p:nvSpPr>
          <p:spPr bwMode="auto">
            <a:xfrm>
              <a:off x="4793" y="1085"/>
              <a:ext cx="158" cy="170"/>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63" name="Freeform 76"/>
            <p:cNvSpPr>
              <a:spLocks/>
            </p:cNvSpPr>
            <p:nvPr/>
          </p:nvSpPr>
          <p:spPr bwMode="auto">
            <a:xfrm>
              <a:off x="4982" y="1085"/>
              <a:ext cx="157" cy="170"/>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64" name="Freeform 77"/>
            <p:cNvSpPr>
              <a:spLocks/>
            </p:cNvSpPr>
            <p:nvPr/>
          </p:nvSpPr>
          <p:spPr bwMode="auto">
            <a:xfrm>
              <a:off x="4950" y="1390"/>
              <a:ext cx="27" cy="40"/>
            </a:xfrm>
            <a:custGeom>
              <a:avLst/>
              <a:gdLst>
                <a:gd name="T0" fmla="*/ 26 w 27"/>
                <a:gd name="T1" fmla="*/ 20 h 40"/>
                <a:gd name="T2" fmla="*/ 13 w 27"/>
                <a:gd name="T3" fmla="*/ 0 h 40"/>
                <a:gd name="T4" fmla="*/ 0 w 27"/>
                <a:gd name="T5" fmla="*/ 20 h 40"/>
                <a:gd name="T6" fmla="*/ 13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3" y="0"/>
                  </a:lnTo>
                  <a:lnTo>
                    <a:pt x="0" y="20"/>
                  </a:lnTo>
                  <a:lnTo>
                    <a:pt x="13"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265" name="Freeform 78"/>
            <p:cNvSpPr>
              <a:spLocks/>
            </p:cNvSpPr>
            <p:nvPr/>
          </p:nvSpPr>
          <p:spPr bwMode="auto">
            <a:xfrm>
              <a:off x="5171" y="1085"/>
              <a:ext cx="157" cy="170"/>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66" name="Rectangle 79"/>
            <p:cNvSpPr>
              <a:spLocks noChangeArrowheads="1"/>
            </p:cNvSpPr>
            <p:nvPr/>
          </p:nvSpPr>
          <p:spPr bwMode="auto">
            <a:xfrm>
              <a:off x="4150" y="910"/>
              <a:ext cx="172"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400" b="1">
                  <a:latin typeface="Times New Roman" charset="0"/>
                </a:rPr>
                <a:t>2</a:t>
              </a:r>
            </a:p>
          </p:txBody>
        </p:sp>
        <p:sp>
          <p:nvSpPr>
            <p:cNvPr id="51267" name="Freeform 80"/>
            <p:cNvSpPr>
              <a:spLocks/>
            </p:cNvSpPr>
            <p:nvPr/>
          </p:nvSpPr>
          <p:spPr bwMode="auto">
            <a:xfrm>
              <a:off x="4793" y="1611"/>
              <a:ext cx="158" cy="170"/>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68" name="Freeform 81"/>
            <p:cNvSpPr>
              <a:spLocks/>
            </p:cNvSpPr>
            <p:nvPr/>
          </p:nvSpPr>
          <p:spPr bwMode="auto">
            <a:xfrm>
              <a:off x="4128" y="1584"/>
              <a:ext cx="266" cy="181"/>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69" name="Rectangle 82"/>
            <p:cNvSpPr>
              <a:spLocks noChangeArrowheads="1"/>
            </p:cNvSpPr>
            <p:nvPr/>
          </p:nvSpPr>
          <p:spPr bwMode="auto">
            <a:xfrm>
              <a:off x="2907" y="954"/>
              <a:ext cx="46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400" b="1">
                  <a:latin typeface="Times New Roman" charset="0"/>
                </a:rPr>
                <a:t>INPUT</a:t>
              </a:r>
            </a:p>
          </p:txBody>
        </p:sp>
        <p:sp useBgFill="1">
          <p:nvSpPr>
            <p:cNvPr id="51270" name="Rectangle 83"/>
            <p:cNvSpPr>
              <a:spLocks noChangeArrowheads="1"/>
            </p:cNvSpPr>
            <p:nvPr/>
          </p:nvSpPr>
          <p:spPr bwMode="auto">
            <a:xfrm>
              <a:off x="4150" y="565"/>
              <a:ext cx="172" cy="192"/>
            </a:xfrm>
            <a:prstGeom prst="rect">
              <a:avLst/>
            </a:prstGeom>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400" b="1">
                  <a:latin typeface="Times New Roman" charset="0"/>
                </a:rPr>
                <a:t>1</a:t>
              </a:r>
            </a:p>
          </p:txBody>
        </p:sp>
        <p:sp>
          <p:nvSpPr>
            <p:cNvPr id="51271" name="Rectangle 84"/>
            <p:cNvSpPr>
              <a:spLocks noChangeArrowheads="1"/>
            </p:cNvSpPr>
            <p:nvPr/>
          </p:nvSpPr>
          <p:spPr bwMode="auto">
            <a:xfrm>
              <a:off x="3265" y="1109"/>
              <a:ext cx="521" cy="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1400" b="1" dirty="0">
                  <a:latin typeface="Times New Roman" charset="0"/>
                </a:rPr>
                <a:t>hash</a:t>
              </a:r>
            </a:p>
            <a:p>
              <a:pPr algn="ctr">
                <a:lnSpc>
                  <a:spcPct val="50000"/>
                </a:lnSpc>
              </a:pPr>
              <a:r>
                <a:rPr lang="en-US" sz="1400" b="1" dirty="0">
                  <a:latin typeface="Times New Roman" charset="0"/>
                </a:rPr>
                <a:t>function</a:t>
              </a:r>
            </a:p>
            <a:p>
              <a:pPr algn="ctr"/>
              <a:r>
                <a:rPr lang="en-US" sz="2000" b="1" dirty="0" err="1">
                  <a:solidFill>
                    <a:srgbClr val="CE2B4F"/>
                  </a:solidFill>
                  <a:latin typeface="Times New Roman" charset="0"/>
                </a:rPr>
                <a:t>h</a:t>
              </a:r>
              <a:r>
                <a:rPr lang="en-US" sz="2000" b="1" baseline="-25000" dirty="0" err="1">
                  <a:solidFill>
                    <a:srgbClr val="CE2B4F"/>
                  </a:solidFill>
                  <a:latin typeface="Times New Roman" charset="0"/>
                </a:rPr>
                <a:t>p</a:t>
              </a:r>
              <a:endParaRPr lang="en-US" sz="2000" b="1" dirty="0">
                <a:solidFill>
                  <a:srgbClr val="CE2B4F"/>
                </a:solidFill>
                <a:latin typeface="Times New Roman" charset="0"/>
              </a:endParaRPr>
            </a:p>
          </p:txBody>
        </p:sp>
        <p:sp>
          <p:nvSpPr>
            <p:cNvPr id="51272" name="Rectangle 85"/>
            <p:cNvSpPr>
              <a:spLocks noChangeArrowheads="1"/>
            </p:cNvSpPr>
            <p:nvPr/>
          </p:nvSpPr>
          <p:spPr bwMode="auto">
            <a:xfrm>
              <a:off x="4090" y="1405"/>
              <a:ext cx="284"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400" b="1">
                  <a:latin typeface="Times New Roman" charset="0"/>
                </a:rPr>
                <a:t>B-1</a:t>
              </a:r>
            </a:p>
          </p:txBody>
        </p:sp>
        <p:sp>
          <p:nvSpPr>
            <p:cNvPr id="51273" name="Rectangle 86"/>
            <p:cNvSpPr>
              <a:spLocks noChangeArrowheads="1"/>
            </p:cNvSpPr>
            <p:nvPr/>
          </p:nvSpPr>
          <p:spPr bwMode="auto">
            <a:xfrm>
              <a:off x="4697" y="391"/>
              <a:ext cx="724"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b="1">
                  <a:latin typeface="Times New Roman" charset="0"/>
                </a:rPr>
                <a:t>Partitions</a:t>
              </a:r>
            </a:p>
          </p:txBody>
        </p:sp>
        <p:sp>
          <p:nvSpPr>
            <p:cNvPr id="51274" name="Rectangle 87"/>
            <p:cNvSpPr>
              <a:spLocks noChangeArrowheads="1"/>
            </p:cNvSpPr>
            <p:nvPr/>
          </p:nvSpPr>
          <p:spPr bwMode="auto">
            <a:xfrm>
              <a:off x="5424" y="776"/>
              <a:ext cx="18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b="1">
                  <a:latin typeface="Times New Roman" charset="0"/>
                </a:rPr>
                <a:t>1</a:t>
              </a:r>
            </a:p>
          </p:txBody>
        </p:sp>
        <p:sp>
          <p:nvSpPr>
            <p:cNvPr id="51275" name="Rectangle 88"/>
            <p:cNvSpPr>
              <a:spLocks noChangeArrowheads="1"/>
            </p:cNvSpPr>
            <p:nvPr/>
          </p:nvSpPr>
          <p:spPr bwMode="auto">
            <a:xfrm>
              <a:off x="5418" y="1043"/>
              <a:ext cx="18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b="1">
                  <a:latin typeface="Times New Roman" charset="0"/>
                </a:rPr>
                <a:t>2</a:t>
              </a:r>
            </a:p>
          </p:txBody>
        </p:sp>
        <p:sp>
          <p:nvSpPr>
            <p:cNvPr id="51276" name="Rectangle 89"/>
            <p:cNvSpPr>
              <a:spLocks noChangeArrowheads="1"/>
            </p:cNvSpPr>
            <p:nvPr/>
          </p:nvSpPr>
          <p:spPr bwMode="auto">
            <a:xfrm>
              <a:off x="5398" y="1542"/>
              <a:ext cx="332"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b="1">
                  <a:latin typeface="Times New Roman" charset="0"/>
                </a:rPr>
                <a:t>B-1</a:t>
              </a:r>
            </a:p>
          </p:txBody>
        </p:sp>
        <p:grpSp>
          <p:nvGrpSpPr>
            <p:cNvPr id="51277" name="Group 90"/>
            <p:cNvGrpSpPr>
              <a:grpSpLocks/>
            </p:cNvGrpSpPr>
            <p:nvPr/>
          </p:nvGrpSpPr>
          <p:grpSpPr bwMode="auto">
            <a:xfrm>
              <a:off x="2205" y="628"/>
              <a:ext cx="579" cy="1230"/>
              <a:chOff x="2205" y="628"/>
              <a:chExt cx="579" cy="1230"/>
            </a:xfrm>
          </p:grpSpPr>
          <p:sp>
            <p:nvSpPr>
              <p:cNvPr id="51296" name="Oval 91"/>
              <p:cNvSpPr>
                <a:spLocks noChangeArrowheads="1"/>
              </p:cNvSpPr>
              <p:nvPr/>
            </p:nvSpPr>
            <p:spPr bwMode="auto">
              <a:xfrm>
                <a:off x="2213" y="628"/>
                <a:ext cx="567" cy="85"/>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1297" name="Line 92"/>
              <p:cNvSpPr>
                <a:spLocks noChangeShapeType="1"/>
              </p:cNvSpPr>
              <p:nvPr/>
            </p:nvSpPr>
            <p:spPr bwMode="auto">
              <a:xfrm>
                <a:off x="2209" y="671"/>
                <a:ext cx="0" cy="110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1298" name="Line 93"/>
              <p:cNvSpPr>
                <a:spLocks noChangeShapeType="1"/>
              </p:cNvSpPr>
              <p:nvPr/>
            </p:nvSpPr>
            <p:spPr bwMode="auto">
              <a:xfrm>
                <a:off x="2784" y="671"/>
                <a:ext cx="0" cy="110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1299" name="Arc 94"/>
              <p:cNvSpPr>
                <a:spLocks/>
              </p:cNvSpPr>
              <p:nvPr/>
            </p:nvSpPr>
            <p:spPr bwMode="auto">
              <a:xfrm>
                <a:off x="2205" y="1782"/>
                <a:ext cx="575" cy="76"/>
              </a:xfrm>
              <a:custGeom>
                <a:avLst/>
                <a:gdLst>
                  <a:gd name="T0" fmla="*/ 0 w 43200"/>
                  <a:gd name="T1" fmla="*/ 0 h 22187"/>
                  <a:gd name="T2" fmla="*/ 0 w 43200"/>
                  <a:gd name="T3" fmla="*/ 0 h 22187"/>
                  <a:gd name="T4" fmla="*/ 0 w 43200"/>
                  <a:gd name="T5" fmla="*/ 0 h 22187"/>
                  <a:gd name="T6" fmla="*/ 0 60000 65536"/>
                  <a:gd name="T7" fmla="*/ 0 60000 65536"/>
                  <a:gd name="T8" fmla="*/ 0 60000 65536"/>
                  <a:gd name="T9" fmla="*/ 0 w 43200"/>
                  <a:gd name="T10" fmla="*/ 0 h 22187"/>
                  <a:gd name="T11" fmla="*/ 43200 w 43200"/>
                  <a:gd name="T12" fmla="*/ 22187 h 22187"/>
                </a:gdLst>
                <a:ahLst/>
                <a:cxnLst>
                  <a:cxn ang="T6">
                    <a:pos x="T0" y="T1"/>
                  </a:cxn>
                  <a:cxn ang="T7">
                    <a:pos x="T2" y="T3"/>
                  </a:cxn>
                  <a:cxn ang="T8">
                    <a:pos x="T4" y="T5"/>
                  </a:cxn>
                </a:cxnLst>
                <a:rect l="T9" t="T10" r="T11" b="T12"/>
                <a:pathLst>
                  <a:path w="43200" h="22187" fill="none" extrusionOk="0">
                    <a:moveTo>
                      <a:pt x="43192" y="-1"/>
                    </a:moveTo>
                    <a:cubicBezTo>
                      <a:pt x="43197" y="195"/>
                      <a:pt x="43200" y="391"/>
                      <a:pt x="43200" y="587"/>
                    </a:cubicBezTo>
                    <a:cubicBezTo>
                      <a:pt x="43200" y="12516"/>
                      <a:pt x="33529" y="22187"/>
                      <a:pt x="21600" y="22187"/>
                    </a:cubicBezTo>
                    <a:cubicBezTo>
                      <a:pt x="9670" y="22187"/>
                      <a:pt x="0" y="12516"/>
                      <a:pt x="0" y="587"/>
                    </a:cubicBezTo>
                    <a:cubicBezTo>
                      <a:pt x="0" y="392"/>
                      <a:pt x="2" y="198"/>
                      <a:pt x="7" y="3"/>
                    </a:cubicBezTo>
                  </a:path>
                  <a:path w="43200" h="22187" stroke="0" extrusionOk="0">
                    <a:moveTo>
                      <a:pt x="43192" y="-1"/>
                    </a:moveTo>
                    <a:cubicBezTo>
                      <a:pt x="43197" y="195"/>
                      <a:pt x="43200" y="391"/>
                      <a:pt x="43200" y="587"/>
                    </a:cubicBezTo>
                    <a:cubicBezTo>
                      <a:pt x="43200" y="12516"/>
                      <a:pt x="33529" y="22187"/>
                      <a:pt x="21600" y="22187"/>
                    </a:cubicBezTo>
                    <a:cubicBezTo>
                      <a:pt x="9670" y="22187"/>
                      <a:pt x="0" y="12516"/>
                      <a:pt x="0" y="587"/>
                    </a:cubicBezTo>
                    <a:cubicBezTo>
                      <a:pt x="0" y="392"/>
                      <a:pt x="2" y="198"/>
                      <a:pt x="7" y="3"/>
                    </a:cubicBezTo>
                    <a:lnTo>
                      <a:pt x="21600" y="587"/>
                    </a:lnTo>
                    <a:close/>
                  </a:path>
                </a:pathLst>
              </a:custGeom>
              <a:noFill/>
              <a:ln w="12700" cap="rnd">
                <a:solidFill>
                  <a:schemeClr val="tx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51278" name="Rectangle 95"/>
            <p:cNvSpPr>
              <a:spLocks noChangeArrowheads="1"/>
            </p:cNvSpPr>
            <p:nvPr/>
          </p:nvSpPr>
          <p:spPr bwMode="auto">
            <a:xfrm>
              <a:off x="2404" y="772"/>
              <a:ext cx="184" cy="184"/>
            </a:xfrm>
            <a:prstGeom prst="rect">
              <a:avLst/>
            </a:prstGeom>
            <a:solidFill>
              <a:srgbClr val="F6BF69"/>
            </a:solidFill>
            <a:ln w="12700">
              <a:solidFill>
                <a:schemeClr val="tx2"/>
              </a:solidFill>
              <a:miter lim="800000"/>
              <a:headEnd/>
              <a:tailEnd/>
            </a:ln>
          </p:spPr>
          <p:txBody>
            <a:bodyPr wrap="none" anchor="ctr"/>
            <a:lstStyle/>
            <a:p>
              <a:endParaRPr lang="en-US"/>
            </a:p>
          </p:txBody>
        </p:sp>
        <p:sp>
          <p:nvSpPr>
            <p:cNvPr id="51279" name="Rectangle 96"/>
            <p:cNvSpPr>
              <a:spLocks noChangeArrowheads="1"/>
            </p:cNvSpPr>
            <p:nvPr/>
          </p:nvSpPr>
          <p:spPr bwMode="auto">
            <a:xfrm>
              <a:off x="2404" y="1060"/>
              <a:ext cx="184" cy="184"/>
            </a:xfrm>
            <a:prstGeom prst="rect">
              <a:avLst/>
            </a:prstGeom>
            <a:solidFill>
              <a:srgbClr val="F6BF69"/>
            </a:solidFill>
            <a:ln w="12700">
              <a:solidFill>
                <a:schemeClr val="tx2"/>
              </a:solidFill>
              <a:miter lim="800000"/>
              <a:headEnd/>
              <a:tailEnd/>
            </a:ln>
          </p:spPr>
          <p:txBody>
            <a:bodyPr wrap="none" anchor="ctr"/>
            <a:lstStyle/>
            <a:p>
              <a:endParaRPr lang="en-US"/>
            </a:p>
          </p:txBody>
        </p:sp>
        <p:sp>
          <p:nvSpPr>
            <p:cNvPr id="51280" name="Rectangle 97"/>
            <p:cNvSpPr>
              <a:spLocks noChangeArrowheads="1"/>
            </p:cNvSpPr>
            <p:nvPr/>
          </p:nvSpPr>
          <p:spPr bwMode="auto">
            <a:xfrm>
              <a:off x="2404" y="1540"/>
              <a:ext cx="184" cy="184"/>
            </a:xfrm>
            <a:prstGeom prst="rect">
              <a:avLst/>
            </a:prstGeom>
            <a:solidFill>
              <a:srgbClr val="F6BF69"/>
            </a:solidFill>
            <a:ln w="12700">
              <a:solidFill>
                <a:schemeClr val="tx2"/>
              </a:solidFill>
              <a:miter lim="800000"/>
              <a:headEnd/>
              <a:tailEnd/>
            </a:ln>
          </p:spPr>
          <p:txBody>
            <a:bodyPr wrap="none" anchor="ctr"/>
            <a:lstStyle/>
            <a:p>
              <a:endParaRPr lang="en-US"/>
            </a:p>
          </p:txBody>
        </p:sp>
        <p:sp>
          <p:nvSpPr>
            <p:cNvPr id="51281" name="Rectangle 98"/>
            <p:cNvSpPr>
              <a:spLocks noChangeArrowheads="1"/>
            </p:cNvSpPr>
            <p:nvPr/>
          </p:nvSpPr>
          <p:spPr bwMode="auto">
            <a:xfrm>
              <a:off x="2292" y="1182"/>
              <a:ext cx="436"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3200" b="1">
                  <a:solidFill>
                    <a:schemeClr val="tx2"/>
                  </a:solidFill>
                </a:rPr>
                <a:t>. . .</a:t>
              </a:r>
            </a:p>
          </p:txBody>
        </p:sp>
        <p:grpSp>
          <p:nvGrpSpPr>
            <p:cNvPr id="51282" name="Group 99"/>
            <p:cNvGrpSpPr>
              <a:grpSpLocks/>
            </p:cNvGrpSpPr>
            <p:nvPr/>
          </p:nvGrpSpPr>
          <p:grpSpPr bwMode="auto">
            <a:xfrm>
              <a:off x="4749" y="628"/>
              <a:ext cx="675" cy="1244"/>
              <a:chOff x="4749" y="628"/>
              <a:chExt cx="675" cy="1244"/>
            </a:xfrm>
          </p:grpSpPr>
          <p:sp>
            <p:nvSpPr>
              <p:cNvPr id="51292" name="Oval 100"/>
              <p:cNvSpPr>
                <a:spLocks noChangeArrowheads="1"/>
              </p:cNvSpPr>
              <p:nvPr/>
            </p:nvSpPr>
            <p:spPr bwMode="auto">
              <a:xfrm>
                <a:off x="4757" y="628"/>
                <a:ext cx="663" cy="86"/>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1293" name="Line 101"/>
              <p:cNvSpPr>
                <a:spLocks noChangeShapeType="1"/>
              </p:cNvSpPr>
              <p:nvPr/>
            </p:nvSpPr>
            <p:spPr bwMode="auto">
              <a:xfrm>
                <a:off x="4753" y="672"/>
                <a:ext cx="0" cy="112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1294" name="Line 102"/>
              <p:cNvSpPr>
                <a:spLocks noChangeShapeType="1"/>
              </p:cNvSpPr>
              <p:nvPr/>
            </p:nvSpPr>
            <p:spPr bwMode="auto">
              <a:xfrm>
                <a:off x="5424" y="672"/>
                <a:ext cx="0" cy="112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1295" name="Arc 103"/>
              <p:cNvSpPr>
                <a:spLocks/>
              </p:cNvSpPr>
              <p:nvPr/>
            </p:nvSpPr>
            <p:spPr bwMode="auto">
              <a:xfrm>
                <a:off x="4749" y="1796"/>
                <a:ext cx="671" cy="76"/>
              </a:xfrm>
              <a:custGeom>
                <a:avLst/>
                <a:gdLst>
                  <a:gd name="T0" fmla="*/ 0 w 43200"/>
                  <a:gd name="T1" fmla="*/ 0 h 22186"/>
                  <a:gd name="T2" fmla="*/ 0 w 43200"/>
                  <a:gd name="T3" fmla="*/ 0 h 22186"/>
                  <a:gd name="T4" fmla="*/ 0 w 43200"/>
                  <a:gd name="T5" fmla="*/ 0 h 22186"/>
                  <a:gd name="T6" fmla="*/ 0 60000 65536"/>
                  <a:gd name="T7" fmla="*/ 0 60000 65536"/>
                  <a:gd name="T8" fmla="*/ 0 60000 65536"/>
                  <a:gd name="T9" fmla="*/ 0 w 43200"/>
                  <a:gd name="T10" fmla="*/ 0 h 22186"/>
                  <a:gd name="T11" fmla="*/ 43200 w 43200"/>
                  <a:gd name="T12" fmla="*/ 22186 h 22186"/>
                </a:gdLst>
                <a:ahLst/>
                <a:cxnLst>
                  <a:cxn ang="T6">
                    <a:pos x="T0" y="T1"/>
                  </a:cxn>
                  <a:cxn ang="T7">
                    <a:pos x="T2" y="T3"/>
                  </a:cxn>
                  <a:cxn ang="T8">
                    <a:pos x="T4" y="T5"/>
                  </a:cxn>
                </a:cxnLst>
                <a:rect l="T9" t="T10" r="T11" b="T12"/>
                <a:pathLst>
                  <a:path w="43200" h="22186" fill="none" extrusionOk="0">
                    <a:moveTo>
                      <a:pt x="43192" y="-1"/>
                    </a:moveTo>
                    <a:cubicBezTo>
                      <a:pt x="43197" y="195"/>
                      <a:pt x="43200" y="390"/>
                      <a:pt x="43200" y="586"/>
                    </a:cubicBezTo>
                    <a:cubicBezTo>
                      <a:pt x="43200" y="12515"/>
                      <a:pt x="33529" y="22186"/>
                      <a:pt x="21600" y="22186"/>
                    </a:cubicBezTo>
                    <a:cubicBezTo>
                      <a:pt x="9670" y="22185"/>
                      <a:pt x="-1" y="12515"/>
                      <a:pt x="-1" y="585"/>
                    </a:cubicBezTo>
                  </a:path>
                  <a:path w="43200" h="22186" stroke="0" extrusionOk="0">
                    <a:moveTo>
                      <a:pt x="43192" y="-1"/>
                    </a:moveTo>
                    <a:cubicBezTo>
                      <a:pt x="43197" y="195"/>
                      <a:pt x="43200" y="390"/>
                      <a:pt x="43200" y="586"/>
                    </a:cubicBezTo>
                    <a:cubicBezTo>
                      <a:pt x="43200" y="12515"/>
                      <a:pt x="33529" y="22186"/>
                      <a:pt x="21600" y="22186"/>
                    </a:cubicBezTo>
                    <a:cubicBezTo>
                      <a:pt x="9670" y="22185"/>
                      <a:pt x="-1" y="12515"/>
                      <a:pt x="-1" y="585"/>
                    </a:cubicBezTo>
                    <a:lnTo>
                      <a:pt x="21600" y="586"/>
                    </a:lnTo>
                    <a:close/>
                  </a:path>
                </a:pathLst>
              </a:custGeom>
              <a:noFill/>
              <a:ln w="12700" cap="rnd">
                <a:solidFill>
                  <a:schemeClr val="tx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51283" name="Line 104"/>
            <p:cNvSpPr>
              <a:spLocks noChangeShapeType="1"/>
            </p:cNvSpPr>
            <p:nvPr/>
          </p:nvSpPr>
          <p:spPr bwMode="auto">
            <a:xfrm>
              <a:off x="2785" y="1296"/>
              <a:ext cx="239"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51284" name="Line 105"/>
            <p:cNvSpPr>
              <a:spLocks noChangeShapeType="1"/>
            </p:cNvSpPr>
            <p:nvPr/>
          </p:nvSpPr>
          <p:spPr bwMode="auto">
            <a:xfrm flipV="1">
              <a:off x="3793" y="913"/>
              <a:ext cx="335" cy="383"/>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51285" name="Line 106"/>
            <p:cNvSpPr>
              <a:spLocks noChangeShapeType="1"/>
            </p:cNvSpPr>
            <p:nvPr/>
          </p:nvSpPr>
          <p:spPr bwMode="auto">
            <a:xfrm flipV="1">
              <a:off x="3793" y="1201"/>
              <a:ext cx="335" cy="95"/>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51286" name="Line 107"/>
            <p:cNvSpPr>
              <a:spLocks noChangeShapeType="1"/>
            </p:cNvSpPr>
            <p:nvPr/>
          </p:nvSpPr>
          <p:spPr bwMode="auto">
            <a:xfrm>
              <a:off x="3793" y="1297"/>
              <a:ext cx="335" cy="383"/>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51287" name="Line 108"/>
            <p:cNvSpPr>
              <a:spLocks noChangeShapeType="1"/>
            </p:cNvSpPr>
            <p:nvPr/>
          </p:nvSpPr>
          <p:spPr bwMode="auto">
            <a:xfrm>
              <a:off x="4417" y="864"/>
              <a:ext cx="38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51288" name="Line 109"/>
            <p:cNvSpPr>
              <a:spLocks noChangeShapeType="1"/>
            </p:cNvSpPr>
            <p:nvPr/>
          </p:nvSpPr>
          <p:spPr bwMode="auto">
            <a:xfrm>
              <a:off x="4417" y="1152"/>
              <a:ext cx="38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51289" name="Line 110"/>
            <p:cNvSpPr>
              <a:spLocks noChangeShapeType="1"/>
            </p:cNvSpPr>
            <p:nvPr/>
          </p:nvSpPr>
          <p:spPr bwMode="auto">
            <a:xfrm>
              <a:off x="4417" y="1680"/>
              <a:ext cx="38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51290" name="Freeform 111"/>
            <p:cNvSpPr>
              <a:spLocks/>
            </p:cNvSpPr>
            <p:nvPr/>
          </p:nvSpPr>
          <p:spPr bwMode="auto">
            <a:xfrm>
              <a:off x="4128" y="1056"/>
              <a:ext cx="266" cy="181"/>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91" name="Freeform 112"/>
            <p:cNvSpPr>
              <a:spLocks/>
            </p:cNvSpPr>
            <p:nvPr/>
          </p:nvSpPr>
          <p:spPr bwMode="auto">
            <a:xfrm>
              <a:off x="4128" y="720"/>
              <a:ext cx="266" cy="181"/>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chemeClr val="tx2"/>
              </a:solidFill>
              <a:round/>
              <a:headEnd type="none" w="sm" len="sm"/>
              <a:tailEnd type="none" w="sm" len="sm"/>
            </a:ln>
          </p:spPr>
          <p:txBody>
            <a:bodyPr/>
            <a:lstStyle/>
            <a:p>
              <a:endParaRPr lang="en-US"/>
            </a:p>
          </p:txBody>
        </p:sp>
      </p:grpSp>
    </p:spTree>
    <p:extLst>
      <p:ext uri="{BB962C8B-B14F-4D97-AF65-F5344CB8AC3E}">
        <p14:creationId xmlns:p14="http://schemas.microsoft.com/office/powerpoint/2010/main" val="40835317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7527878" y="137695"/>
            <a:ext cx="1499455" cy="1132163"/>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kumimoji="0" lang="en-US" sz="1200" b="0" i="0" u="none" strike="noStrike" cap="none" normalizeH="0" baseline="0" smtClean="0">
              <a:ln>
                <a:noFill/>
              </a:ln>
              <a:solidFill>
                <a:srgbClr val="000000"/>
              </a:solidFill>
              <a:effectLst/>
              <a:latin typeface="Arial" charset="0"/>
            </a:endParaRPr>
          </a:p>
        </p:txBody>
      </p:sp>
      <p:sp>
        <p:nvSpPr>
          <p:cNvPr id="51202" name="Rectangle 2"/>
          <p:cNvSpPr>
            <a:spLocks noGrp="1" noChangeArrowheads="1"/>
          </p:cNvSpPr>
          <p:nvPr>
            <p:ph type="title"/>
          </p:nvPr>
        </p:nvSpPr>
        <p:spPr>
          <a:xfrm>
            <a:off x="134071" y="229195"/>
            <a:ext cx="7772400" cy="1143000"/>
          </a:xfrm>
        </p:spPr>
        <p:txBody>
          <a:bodyPr/>
          <a:lstStyle/>
          <a:p>
            <a:r>
              <a:rPr lang="en-US" dirty="0">
                <a:ea typeface="Osaka" charset="0"/>
                <a:cs typeface="Helvetica Neue Light"/>
              </a:rPr>
              <a:t>Two Phases</a:t>
            </a:r>
          </a:p>
        </p:txBody>
      </p:sp>
      <p:sp>
        <p:nvSpPr>
          <p:cNvPr id="51203" name="Rectangle 3"/>
          <p:cNvSpPr>
            <a:spLocks noGrp="1" noChangeArrowheads="1"/>
          </p:cNvSpPr>
          <p:nvPr>
            <p:ph idx="1"/>
          </p:nvPr>
        </p:nvSpPr>
        <p:spPr>
          <a:xfrm>
            <a:off x="838200" y="1828800"/>
            <a:ext cx="2590800" cy="4114800"/>
          </a:xfrm>
        </p:spPr>
        <p:txBody>
          <a:bodyPr anchor="t"/>
          <a:lstStyle/>
          <a:p>
            <a:r>
              <a:rPr lang="en-US" dirty="0">
                <a:latin typeface="Tahoma" charset="0"/>
                <a:ea typeface="Osaka" charset="0"/>
                <a:cs typeface="Osaka" charset="0"/>
              </a:rPr>
              <a:t>Partition:</a:t>
            </a:r>
          </a:p>
          <a:p>
            <a:endParaRPr lang="en-US" dirty="0">
              <a:latin typeface="Tahoma" charset="0"/>
              <a:ea typeface="Osaka" charset="0"/>
              <a:cs typeface="Osaka" charset="0"/>
            </a:endParaRPr>
          </a:p>
          <a:p>
            <a:endParaRPr lang="en-US" dirty="0">
              <a:latin typeface="Tahoma" charset="0"/>
              <a:ea typeface="Osaka" charset="0"/>
              <a:cs typeface="Osaka" charset="0"/>
            </a:endParaRPr>
          </a:p>
          <a:p>
            <a:endParaRPr lang="en-US" dirty="0">
              <a:latin typeface="Tahoma" charset="0"/>
              <a:ea typeface="Osaka" charset="0"/>
              <a:cs typeface="Osaka" charset="0"/>
            </a:endParaRPr>
          </a:p>
          <a:p>
            <a:endParaRPr lang="en-US" dirty="0">
              <a:latin typeface="Tahoma" charset="0"/>
              <a:ea typeface="Osaka" charset="0"/>
              <a:cs typeface="Osaka" charset="0"/>
            </a:endParaRPr>
          </a:p>
          <a:p>
            <a:endParaRPr lang="en-US" dirty="0">
              <a:latin typeface="Tahoma" charset="0"/>
              <a:ea typeface="Osaka" charset="0"/>
              <a:cs typeface="Osaka" charset="0"/>
            </a:endParaRPr>
          </a:p>
          <a:p>
            <a:r>
              <a:rPr lang="en-US" dirty="0">
                <a:latin typeface="Tahoma" charset="0"/>
                <a:ea typeface="Osaka" charset="0"/>
                <a:cs typeface="Osaka" charset="0"/>
              </a:rPr>
              <a:t>Rehash:</a:t>
            </a:r>
          </a:p>
        </p:txBody>
      </p:sp>
      <p:sp>
        <p:nvSpPr>
          <p:cNvPr id="51204" name="Rectangle 4"/>
          <p:cNvSpPr>
            <a:spLocks noChangeArrowheads="1"/>
          </p:cNvSpPr>
          <p:nvPr/>
        </p:nvSpPr>
        <p:spPr bwMode="auto">
          <a:xfrm>
            <a:off x="3124200" y="6248400"/>
            <a:ext cx="2895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1205" name="Line 5"/>
          <p:cNvSpPr>
            <a:spLocks noChangeShapeType="1"/>
          </p:cNvSpPr>
          <p:nvPr/>
        </p:nvSpPr>
        <p:spPr bwMode="auto">
          <a:xfrm>
            <a:off x="3506788" y="3429000"/>
            <a:ext cx="5103812" cy="0"/>
          </a:xfrm>
          <a:prstGeom prst="line">
            <a:avLst/>
          </a:prstGeom>
          <a:noFill/>
          <a:ln w="25400">
            <a:solidFill>
              <a:schemeClr val="tx2"/>
            </a:solidFill>
            <a:prstDash val="dash"/>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1206" name="Rectangle 7"/>
          <p:cNvSpPr>
            <a:spLocks noChangeArrowheads="1"/>
          </p:cNvSpPr>
          <p:nvPr/>
        </p:nvSpPr>
        <p:spPr bwMode="auto">
          <a:xfrm>
            <a:off x="3352800" y="3824288"/>
            <a:ext cx="11493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b="1">
                <a:latin typeface="Times New Roman" charset="0"/>
              </a:rPr>
              <a:t>Partitions</a:t>
            </a:r>
          </a:p>
        </p:txBody>
      </p:sp>
      <p:sp>
        <p:nvSpPr>
          <p:cNvPr id="51207" name="Rectangle 9"/>
          <p:cNvSpPr>
            <a:spLocks noChangeArrowheads="1"/>
          </p:cNvSpPr>
          <p:nvPr/>
        </p:nvSpPr>
        <p:spPr bwMode="auto">
          <a:xfrm>
            <a:off x="5214938" y="4008438"/>
            <a:ext cx="2249487"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1600" b="1">
                <a:latin typeface="Times New Roman" charset="0"/>
              </a:rPr>
              <a:t>Hash table for partition</a:t>
            </a:r>
          </a:p>
          <a:p>
            <a:pPr algn="ctr"/>
            <a:r>
              <a:rPr lang="en-US" sz="1600" b="1">
                <a:latin typeface="Times New Roman" charset="0"/>
              </a:rPr>
              <a:t>R</a:t>
            </a:r>
            <a:r>
              <a:rPr lang="en-US" sz="1600" b="1" baseline="-25000">
                <a:latin typeface="Times New Roman" charset="0"/>
              </a:rPr>
              <a:t>i</a:t>
            </a:r>
            <a:r>
              <a:rPr lang="en-US" sz="1600" b="1">
                <a:latin typeface="Times New Roman" charset="0"/>
              </a:rPr>
              <a:t> (k &lt;= B  pages)</a:t>
            </a:r>
          </a:p>
        </p:txBody>
      </p:sp>
      <p:grpSp>
        <p:nvGrpSpPr>
          <p:cNvPr id="51208" name="Group 113"/>
          <p:cNvGrpSpPr>
            <a:grpSpLocks/>
          </p:cNvGrpSpPr>
          <p:nvPr/>
        </p:nvGrpSpPr>
        <p:grpSpPr bwMode="auto">
          <a:xfrm>
            <a:off x="5454650" y="4724400"/>
            <a:ext cx="1611313" cy="257175"/>
            <a:chOff x="3436" y="2956"/>
            <a:chExt cx="1015" cy="162"/>
          </a:xfrm>
        </p:grpSpPr>
        <p:sp>
          <p:nvSpPr>
            <p:cNvPr id="51307" name="Freeform 20"/>
            <p:cNvSpPr>
              <a:spLocks/>
            </p:cNvSpPr>
            <p:nvPr/>
          </p:nvSpPr>
          <p:spPr bwMode="auto">
            <a:xfrm>
              <a:off x="3436" y="2956"/>
              <a:ext cx="144" cy="156"/>
            </a:xfrm>
            <a:custGeom>
              <a:avLst/>
              <a:gdLst>
                <a:gd name="T0" fmla="*/ 0 w 144"/>
                <a:gd name="T1" fmla="*/ 155 h 156"/>
                <a:gd name="T2" fmla="*/ 0 w 144"/>
                <a:gd name="T3" fmla="*/ 0 h 156"/>
                <a:gd name="T4" fmla="*/ 143 w 144"/>
                <a:gd name="T5" fmla="*/ 0 h 156"/>
                <a:gd name="T6" fmla="*/ 143 w 144"/>
                <a:gd name="T7" fmla="*/ 155 h 156"/>
                <a:gd name="T8" fmla="*/ 0 w 144"/>
                <a:gd name="T9" fmla="*/ 155 h 156"/>
                <a:gd name="T10" fmla="*/ 0 60000 65536"/>
                <a:gd name="T11" fmla="*/ 0 60000 65536"/>
                <a:gd name="T12" fmla="*/ 0 60000 65536"/>
                <a:gd name="T13" fmla="*/ 0 60000 65536"/>
                <a:gd name="T14" fmla="*/ 0 60000 65536"/>
                <a:gd name="T15" fmla="*/ 0 w 144"/>
                <a:gd name="T16" fmla="*/ 0 h 156"/>
                <a:gd name="T17" fmla="*/ 144 w 144"/>
                <a:gd name="T18" fmla="*/ 156 h 156"/>
              </a:gdLst>
              <a:ahLst/>
              <a:cxnLst>
                <a:cxn ang="T10">
                  <a:pos x="T0" y="T1"/>
                </a:cxn>
                <a:cxn ang="T11">
                  <a:pos x="T2" y="T3"/>
                </a:cxn>
                <a:cxn ang="T12">
                  <a:pos x="T4" y="T5"/>
                </a:cxn>
                <a:cxn ang="T13">
                  <a:pos x="T6" y="T7"/>
                </a:cxn>
                <a:cxn ang="T14">
                  <a:pos x="T8" y="T9"/>
                </a:cxn>
              </a:cxnLst>
              <a:rect l="T15" t="T16" r="T17" b="T18"/>
              <a:pathLst>
                <a:path w="144" h="156">
                  <a:moveTo>
                    <a:pt x="0" y="155"/>
                  </a:moveTo>
                  <a:lnTo>
                    <a:pt x="0" y="0"/>
                  </a:lnTo>
                  <a:lnTo>
                    <a:pt x="143" y="0"/>
                  </a:lnTo>
                  <a:lnTo>
                    <a:pt x="143" y="155"/>
                  </a:lnTo>
                  <a:lnTo>
                    <a:pt x="0" y="155"/>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308" name="Freeform 21"/>
            <p:cNvSpPr>
              <a:spLocks/>
            </p:cNvSpPr>
            <p:nvPr/>
          </p:nvSpPr>
          <p:spPr bwMode="auto">
            <a:xfrm>
              <a:off x="3638" y="2962"/>
              <a:ext cx="145" cy="156"/>
            </a:xfrm>
            <a:custGeom>
              <a:avLst/>
              <a:gdLst>
                <a:gd name="T0" fmla="*/ 0 w 145"/>
                <a:gd name="T1" fmla="*/ 155 h 156"/>
                <a:gd name="T2" fmla="*/ 0 w 145"/>
                <a:gd name="T3" fmla="*/ 0 h 156"/>
                <a:gd name="T4" fmla="*/ 144 w 145"/>
                <a:gd name="T5" fmla="*/ 0 h 156"/>
                <a:gd name="T6" fmla="*/ 144 w 145"/>
                <a:gd name="T7" fmla="*/ 155 h 156"/>
                <a:gd name="T8" fmla="*/ 0 w 145"/>
                <a:gd name="T9" fmla="*/ 155 h 156"/>
                <a:gd name="T10" fmla="*/ 0 60000 65536"/>
                <a:gd name="T11" fmla="*/ 0 60000 65536"/>
                <a:gd name="T12" fmla="*/ 0 60000 65536"/>
                <a:gd name="T13" fmla="*/ 0 60000 65536"/>
                <a:gd name="T14" fmla="*/ 0 60000 65536"/>
                <a:gd name="T15" fmla="*/ 0 w 145"/>
                <a:gd name="T16" fmla="*/ 0 h 156"/>
                <a:gd name="T17" fmla="*/ 145 w 145"/>
                <a:gd name="T18" fmla="*/ 156 h 156"/>
              </a:gdLst>
              <a:ahLst/>
              <a:cxnLst>
                <a:cxn ang="T10">
                  <a:pos x="T0" y="T1"/>
                </a:cxn>
                <a:cxn ang="T11">
                  <a:pos x="T2" y="T3"/>
                </a:cxn>
                <a:cxn ang="T12">
                  <a:pos x="T4" y="T5"/>
                </a:cxn>
                <a:cxn ang="T13">
                  <a:pos x="T6" y="T7"/>
                </a:cxn>
                <a:cxn ang="T14">
                  <a:pos x="T8" y="T9"/>
                </a:cxn>
              </a:cxnLst>
              <a:rect l="T15" t="T16" r="T17" b="T18"/>
              <a:pathLst>
                <a:path w="145" h="156">
                  <a:moveTo>
                    <a:pt x="0" y="155"/>
                  </a:moveTo>
                  <a:lnTo>
                    <a:pt x="0" y="0"/>
                  </a:lnTo>
                  <a:lnTo>
                    <a:pt x="144" y="0"/>
                  </a:lnTo>
                  <a:lnTo>
                    <a:pt x="144" y="155"/>
                  </a:lnTo>
                  <a:lnTo>
                    <a:pt x="0" y="155"/>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309" name="Freeform 22"/>
            <p:cNvSpPr>
              <a:spLocks/>
            </p:cNvSpPr>
            <p:nvPr/>
          </p:nvSpPr>
          <p:spPr bwMode="auto">
            <a:xfrm>
              <a:off x="4307" y="2962"/>
              <a:ext cx="144" cy="156"/>
            </a:xfrm>
            <a:custGeom>
              <a:avLst/>
              <a:gdLst>
                <a:gd name="T0" fmla="*/ 0 w 144"/>
                <a:gd name="T1" fmla="*/ 155 h 156"/>
                <a:gd name="T2" fmla="*/ 0 w 144"/>
                <a:gd name="T3" fmla="*/ 0 h 156"/>
                <a:gd name="T4" fmla="*/ 143 w 144"/>
                <a:gd name="T5" fmla="*/ 0 h 156"/>
                <a:gd name="T6" fmla="*/ 143 w 144"/>
                <a:gd name="T7" fmla="*/ 155 h 156"/>
                <a:gd name="T8" fmla="*/ 0 w 144"/>
                <a:gd name="T9" fmla="*/ 155 h 156"/>
                <a:gd name="T10" fmla="*/ 0 60000 65536"/>
                <a:gd name="T11" fmla="*/ 0 60000 65536"/>
                <a:gd name="T12" fmla="*/ 0 60000 65536"/>
                <a:gd name="T13" fmla="*/ 0 60000 65536"/>
                <a:gd name="T14" fmla="*/ 0 60000 65536"/>
                <a:gd name="T15" fmla="*/ 0 w 144"/>
                <a:gd name="T16" fmla="*/ 0 h 156"/>
                <a:gd name="T17" fmla="*/ 144 w 144"/>
                <a:gd name="T18" fmla="*/ 156 h 156"/>
              </a:gdLst>
              <a:ahLst/>
              <a:cxnLst>
                <a:cxn ang="T10">
                  <a:pos x="T0" y="T1"/>
                </a:cxn>
                <a:cxn ang="T11">
                  <a:pos x="T2" y="T3"/>
                </a:cxn>
                <a:cxn ang="T12">
                  <a:pos x="T4" y="T5"/>
                </a:cxn>
                <a:cxn ang="T13">
                  <a:pos x="T6" y="T7"/>
                </a:cxn>
                <a:cxn ang="T14">
                  <a:pos x="T8" y="T9"/>
                </a:cxn>
              </a:cxnLst>
              <a:rect l="T15" t="T16" r="T17" b="T18"/>
              <a:pathLst>
                <a:path w="144" h="156">
                  <a:moveTo>
                    <a:pt x="0" y="155"/>
                  </a:moveTo>
                  <a:lnTo>
                    <a:pt x="0" y="0"/>
                  </a:lnTo>
                  <a:lnTo>
                    <a:pt x="143" y="0"/>
                  </a:lnTo>
                  <a:lnTo>
                    <a:pt x="143" y="155"/>
                  </a:lnTo>
                  <a:lnTo>
                    <a:pt x="0" y="155"/>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310" name="Freeform 23"/>
            <p:cNvSpPr>
              <a:spLocks/>
            </p:cNvSpPr>
            <p:nvPr/>
          </p:nvSpPr>
          <p:spPr bwMode="auto">
            <a:xfrm>
              <a:off x="3955" y="3028"/>
              <a:ext cx="25" cy="36"/>
            </a:xfrm>
            <a:custGeom>
              <a:avLst/>
              <a:gdLst>
                <a:gd name="T0" fmla="*/ 24 w 25"/>
                <a:gd name="T1" fmla="*/ 18 h 36"/>
                <a:gd name="T2" fmla="*/ 11 w 25"/>
                <a:gd name="T3" fmla="*/ 0 h 36"/>
                <a:gd name="T4" fmla="*/ 0 w 25"/>
                <a:gd name="T5" fmla="*/ 18 h 36"/>
                <a:gd name="T6" fmla="*/ 11 w 25"/>
                <a:gd name="T7" fmla="*/ 35 h 36"/>
                <a:gd name="T8" fmla="*/ 24 w 25"/>
                <a:gd name="T9" fmla="*/ 18 h 36"/>
                <a:gd name="T10" fmla="*/ 0 60000 65536"/>
                <a:gd name="T11" fmla="*/ 0 60000 65536"/>
                <a:gd name="T12" fmla="*/ 0 60000 65536"/>
                <a:gd name="T13" fmla="*/ 0 60000 65536"/>
                <a:gd name="T14" fmla="*/ 0 60000 65536"/>
                <a:gd name="T15" fmla="*/ 0 w 25"/>
                <a:gd name="T16" fmla="*/ 0 h 36"/>
                <a:gd name="T17" fmla="*/ 25 w 25"/>
                <a:gd name="T18" fmla="*/ 36 h 36"/>
              </a:gdLst>
              <a:ahLst/>
              <a:cxnLst>
                <a:cxn ang="T10">
                  <a:pos x="T0" y="T1"/>
                </a:cxn>
                <a:cxn ang="T11">
                  <a:pos x="T2" y="T3"/>
                </a:cxn>
                <a:cxn ang="T12">
                  <a:pos x="T4" y="T5"/>
                </a:cxn>
                <a:cxn ang="T13">
                  <a:pos x="T6" y="T7"/>
                </a:cxn>
                <a:cxn ang="T14">
                  <a:pos x="T8" y="T9"/>
                </a:cxn>
              </a:cxnLst>
              <a:rect l="T15" t="T16" r="T17" b="T18"/>
              <a:pathLst>
                <a:path w="25" h="36">
                  <a:moveTo>
                    <a:pt x="24" y="18"/>
                  </a:moveTo>
                  <a:lnTo>
                    <a:pt x="11" y="0"/>
                  </a:lnTo>
                  <a:lnTo>
                    <a:pt x="0" y="18"/>
                  </a:lnTo>
                  <a:lnTo>
                    <a:pt x="11" y="35"/>
                  </a:lnTo>
                  <a:lnTo>
                    <a:pt x="24" y="18"/>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311" name="Freeform 24"/>
            <p:cNvSpPr>
              <a:spLocks/>
            </p:cNvSpPr>
            <p:nvPr/>
          </p:nvSpPr>
          <p:spPr bwMode="auto">
            <a:xfrm>
              <a:off x="4039" y="3028"/>
              <a:ext cx="24" cy="36"/>
            </a:xfrm>
            <a:custGeom>
              <a:avLst/>
              <a:gdLst>
                <a:gd name="T0" fmla="*/ 23 w 24"/>
                <a:gd name="T1" fmla="*/ 18 h 36"/>
                <a:gd name="T2" fmla="*/ 11 w 24"/>
                <a:gd name="T3" fmla="*/ 0 h 36"/>
                <a:gd name="T4" fmla="*/ 0 w 24"/>
                <a:gd name="T5" fmla="*/ 18 h 36"/>
                <a:gd name="T6" fmla="*/ 11 w 24"/>
                <a:gd name="T7" fmla="*/ 35 h 36"/>
                <a:gd name="T8" fmla="*/ 23 w 24"/>
                <a:gd name="T9" fmla="*/ 18 h 36"/>
                <a:gd name="T10" fmla="*/ 0 60000 65536"/>
                <a:gd name="T11" fmla="*/ 0 60000 65536"/>
                <a:gd name="T12" fmla="*/ 0 60000 65536"/>
                <a:gd name="T13" fmla="*/ 0 60000 65536"/>
                <a:gd name="T14" fmla="*/ 0 60000 65536"/>
                <a:gd name="T15" fmla="*/ 0 w 24"/>
                <a:gd name="T16" fmla="*/ 0 h 36"/>
                <a:gd name="T17" fmla="*/ 24 w 24"/>
                <a:gd name="T18" fmla="*/ 36 h 36"/>
              </a:gdLst>
              <a:ahLst/>
              <a:cxnLst>
                <a:cxn ang="T10">
                  <a:pos x="T0" y="T1"/>
                </a:cxn>
                <a:cxn ang="T11">
                  <a:pos x="T2" y="T3"/>
                </a:cxn>
                <a:cxn ang="T12">
                  <a:pos x="T4" y="T5"/>
                </a:cxn>
                <a:cxn ang="T13">
                  <a:pos x="T6" y="T7"/>
                </a:cxn>
                <a:cxn ang="T14">
                  <a:pos x="T8" y="T9"/>
                </a:cxn>
              </a:cxnLst>
              <a:rect l="T15" t="T16" r="T17" b="T18"/>
              <a:pathLst>
                <a:path w="24" h="36">
                  <a:moveTo>
                    <a:pt x="23" y="18"/>
                  </a:moveTo>
                  <a:lnTo>
                    <a:pt x="11" y="0"/>
                  </a:lnTo>
                  <a:lnTo>
                    <a:pt x="0" y="18"/>
                  </a:lnTo>
                  <a:lnTo>
                    <a:pt x="11" y="35"/>
                  </a:lnTo>
                  <a:lnTo>
                    <a:pt x="23" y="18"/>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312" name="Freeform 25"/>
            <p:cNvSpPr>
              <a:spLocks/>
            </p:cNvSpPr>
            <p:nvPr/>
          </p:nvSpPr>
          <p:spPr bwMode="auto">
            <a:xfrm>
              <a:off x="4128" y="3028"/>
              <a:ext cx="25" cy="36"/>
            </a:xfrm>
            <a:custGeom>
              <a:avLst/>
              <a:gdLst>
                <a:gd name="T0" fmla="*/ 24 w 25"/>
                <a:gd name="T1" fmla="*/ 18 h 36"/>
                <a:gd name="T2" fmla="*/ 11 w 25"/>
                <a:gd name="T3" fmla="*/ 0 h 36"/>
                <a:gd name="T4" fmla="*/ 0 w 25"/>
                <a:gd name="T5" fmla="*/ 18 h 36"/>
                <a:gd name="T6" fmla="*/ 11 w 25"/>
                <a:gd name="T7" fmla="*/ 35 h 36"/>
                <a:gd name="T8" fmla="*/ 24 w 25"/>
                <a:gd name="T9" fmla="*/ 18 h 36"/>
                <a:gd name="T10" fmla="*/ 0 60000 65536"/>
                <a:gd name="T11" fmla="*/ 0 60000 65536"/>
                <a:gd name="T12" fmla="*/ 0 60000 65536"/>
                <a:gd name="T13" fmla="*/ 0 60000 65536"/>
                <a:gd name="T14" fmla="*/ 0 60000 65536"/>
                <a:gd name="T15" fmla="*/ 0 w 25"/>
                <a:gd name="T16" fmla="*/ 0 h 36"/>
                <a:gd name="T17" fmla="*/ 25 w 25"/>
                <a:gd name="T18" fmla="*/ 36 h 36"/>
              </a:gdLst>
              <a:ahLst/>
              <a:cxnLst>
                <a:cxn ang="T10">
                  <a:pos x="T0" y="T1"/>
                </a:cxn>
                <a:cxn ang="T11">
                  <a:pos x="T2" y="T3"/>
                </a:cxn>
                <a:cxn ang="T12">
                  <a:pos x="T4" y="T5"/>
                </a:cxn>
                <a:cxn ang="T13">
                  <a:pos x="T6" y="T7"/>
                </a:cxn>
                <a:cxn ang="T14">
                  <a:pos x="T8" y="T9"/>
                </a:cxn>
              </a:cxnLst>
              <a:rect l="T15" t="T16" r="T17" b="T18"/>
              <a:pathLst>
                <a:path w="25" h="36">
                  <a:moveTo>
                    <a:pt x="24" y="18"/>
                  </a:moveTo>
                  <a:lnTo>
                    <a:pt x="11" y="0"/>
                  </a:lnTo>
                  <a:lnTo>
                    <a:pt x="0" y="18"/>
                  </a:lnTo>
                  <a:lnTo>
                    <a:pt x="11" y="35"/>
                  </a:lnTo>
                  <a:lnTo>
                    <a:pt x="24" y="18"/>
                  </a:lnTo>
                </a:path>
              </a:pathLst>
            </a:custGeom>
            <a:solidFill>
              <a:srgbClr val="F6BF69"/>
            </a:solidFill>
            <a:ln w="12700" cap="rnd">
              <a:solidFill>
                <a:srgbClr val="000000"/>
              </a:solidFill>
              <a:round/>
              <a:headEnd type="none" w="sm" len="sm"/>
              <a:tailEnd type="none" w="sm" len="sm"/>
            </a:ln>
          </p:spPr>
          <p:txBody>
            <a:bodyPr/>
            <a:lstStyle/>
            <a:p>
              <a:endParaRPr lang="en-US"/>
            </a:p>
          </p:txBody>
        </p:sp>
      </p:grpSp>
      <p:sp>
        <p:nvSpPr>
          <p:cNvPr id="51209" name="Freeform 26"/>
          <p:cNvSpPr>
            <a:spLocks/>
          </p:cNvSpPr>
          <p:nvPr/>
        </p:nvSpPr>
        <p:spPr bwMode="auto">
          <a:xfrm>
            <a:off x="5410200" y="4648200"/>
            <a:ext cx="1749425" cy="1447800"/>
          </a:xfrm>
          <a:custGeom>
            <a:avLst/>
            <a:gdLst>
              <a:gd name="T0" fmla="*/ 0 w 1102"/>
              <a:gd name="T1" fmla="*/ 2147483647 h 231"/>
              <a:gd name="T2" fmla="*/ 0 w 1102"/>
              <a:gd name="T3" fmla="*/ 0 h 231"/>
              <a:gd name="T4" fmla="*/ 2147483647 w 1102"/>
              <a:gd name="T5" fmla="*/ 0 h 231"/>
              <a:gd name="T6" fmla="*/ 2147483647 w 1102"/>
              <a:gd name="T7" fmla="*/ 2147483647 h 231"/>
              <a:gd name="T8" fmla="*/ 0 w 1102"/>
              <a:gd name="T9" fmla="*/ 2147483647 h 231"/>
              <a:gd name="T10" fmla="*/ 0 60000 65536"/>
              <a:gd name="T11" fmla="*/ 0 60000 65536"/>
              <a:gd name="T12" fmla="*/ 0 60000 65536"/>
              <a:gd name="T13" fmla="*/ 0 60000 65536"/>
              <a:gd name="T14" fmla="*/ 0 60000 65536"/>
              <a:gd name="T15" fmla="*/ 0 w 1102"/>
              <a:gd name="T16" fmla="*/ 0 h 231"/>
              <a:gd name="T17" fmla="*/ 1102 w 1102"/>
              <a:gd name="T18" fmla="*/ 231 h 231"/>
            </a:gdLst>
            <a:ahLst/>
            <a:cxnLst>
              <a:cxn ang="T10">
                <a:pos x="T0" y="T1"/>
              </a:cxn>
              <a:cxn ang="T11">
                <a:pos x="T2" y="T3"/>
              </a:cxn>
              <a:cxn ang="T12">
                <a:pos x="T4" y="T5"/>
              </a:cxn>
              <a:cxn ang="T13">
                <a:pos x="T6" y="T7"/>
              </a:cxn>
              <a:cxn ang="T14">
                <a:pos x="T8" y="T9"/>
              </a:cxn>
            </a:cxnLst>
            <a:rect l="T15" t="T16" r="T17" b="T18"/>
            <a:pathLst>
              <a:path w="1102" h="231">
                <a:moveTo>
                  <a:pt x="0" y="230"/>
                </a:moveTo>
                <a:lnTo>
                  <a:pt x="0" y="0"/>
                </a:lnTo>
                <a:lnTo>
                  <a:pt x="1101" y="0"/>
                </a:lnTo>
                <a:lnTo>
                  <a:pt x="1101" y="230"/>
                </a:lnTo>
                <a:lnTo>
                  <a:pt x="0" y="23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210" name="Freeform 28"/>
          <p:cNvSpPr>
            <a:spLocks/>
          </p:cNvSpPr>
          <p:nvPr/>
        </p:nvSpPr>
        <p:spPr bwMode="auto">
          <a:xfrm>
            <a:off x="5122863" y="3962400"/>
            <a:ext cx="2422525" cy="2211388"/>
          </a:xfrm>
          <a:custGeom>
            <a:avLst/>
            <a:gdLst>
              <a:gd name="T0" fmla="*/ 0 w 1526"/>
              <a:gd name="T1" fmla="*/ 2147483647 h 1393"/>
              <a:gd name="T2" fmla="*/ 0 w 1526"/>
              <a:gd name="T3" fmla="*/ 0 h 1393"/>
              <a:gd name="T4" fmla="*/ 2147483647 w 1526"/>
              <a:gd name="T5" fmla="*/ 0 h 1393"/>
              <a:gd name="T6" fmla="*/ 2147483647 w 1526"/>
              <a:gd name="T7" fmla="*/ 2147483647 h 1393"/>
              <a:gd name="T8" fmla="*/ 0 w 1526"/>
              <a:gd name="T9" fmla="*/ 2147483647 h 1393"/>
              <a:gd name="T10" fmla="*/ 0 60000 65536"/>
              <a:gd name="T11" fmla="*/ 0 60000 65536"/>
              <a:gd name="T12" fmla="*/ 0 60000 65536"/>
              <a:gd name="T13" fmla="*/ 0 60000 65536"/>
              <a:gd name="T14" fmla="*/ 0 60000 65536"/>
              <a:gd name="T15" fmla="*/ 0 w 1526"/>
              <a:gd name="T16" fmla="*/ 0 h 1393"/>
              <a:gd name="T17" fmla="*/ 1526 w 1526"/>
              <a:gd name="T18" fmla="*/ 1393 h 1393"/>
            </a:gdLst>
            <a:ahLst/>
            <a:cxnLst>
              <a:cxn ang="T10">
                <a:pos x="T0" y="T1"/>
              </a:cxn>
              <a:cxn ang="T11">
                <a:pos x="T2" y="T3"/>
              </a:cxn>
              <a:cxn ang="T12">
                <a:pos x="T4" y="T5"/>
              </a:cxn>
              <a:cxn ang="T13">
                <a:pos x="T6" y="T7"/>
              </a:cxn>
              <a:cxn ang="T14">
                <a:pos x="T8" y="T9"/>
              </a:cxn>
            </a:cxnLst>
            <a:rect l="T15" t="T16" r="T17" b="T18"/>
            <a:pathLst>
              <a:path w="1526" h="1393">
                <a:moveTo>
                  <a:pt x="0" y="1392"/>
                </a:moveTo>
                <a:lnTo>
                  <a:pt x="0" y="0"/>
                </a:lnTo>
                <a:lnTo>
                  <a:pt x="1525" y="0"/>
                </a:lnTo>
                <a:lnTo>
                  <a:pt x="1525" y="1392"/>
                </a:lnTo>
                <a:lnTo>
                  <a:pt x="0" y="1392"/>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211" name="Rectangle 36"/>
          <p:cNvSpPr>
            <a:spLocks noChangeArrowheads="1"/>
          </p:cNvSpPr>
          <p:nvPr/>
        </p:nvSpPr>
        <p:spPr bwMode="auto">
          <a:xfrm>
            <a:off x="5076825" y="6167438"/>
            <a:ext cx="25146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b="1">
                <a:latin typeface="Times New Roman" charset="0"/>
              </a:rPr>
              <a:t>B main memory buffers</a:t>
            </a:r>
          </a:p>
        </p:txBody>
      </p:sp>
      <p:sp>
        <p:nvSpPr>
          <p:cNvPr id="51212" name="Rectangle 37"/>
          <p:cNvSpPr>
            <a:spLocks noChangeArrowheads="1"/>
          </p:cNvSpPr>
          <p:nvPr/>
        </p:nvSpPr>
        <p:spPr bwMode="auto">
          <a:xfrm>
            <a:off x="3686175" y="6224588"/>
            <a:ext cx="628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b="1">
                <a:latin typeface="Times New Roman" charset="0"/>
              </a:rPr>
              <a:t>Disk</a:t>
            </a:r>
          </a:p>
        </p:txBody>
      </p:sp>
      <p:sp>
        <p:nvSpPr>
          <p:cNvPr id="51213" name="Rectangle 40"/>
          <p:cNvSpPr>
            <a:spLocks noChangeArrowheads="1"/>
          </p:cNvSpPr>
          <p:nvPr/>
        </p:nvSpPr>
        <p:spPr bwMode="auto">
          <a:xfrm>
            <a:off x="7634288" y="3738563"/>
            <a:ext cx="8064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b="1">
                <a:latin typeface="Times New Roman" charset="0"/>
              </a:rPr>
              <a:t>Result</a:t>
            </a:r>
          </a:p>
        </p:txBody>
      </p:sp>
      <p:sp>
        <p:nvSpPr>
          <p:cNvPr id="51214" name="Rectangle 41"/>
          <p:cNvSpPr>
            <a:spLocks noChangeArrowheads="1"/>
          </p:cNvSpPr>
          <p:nvPr/>
        </p:nvSpPr>
        <p:spPr bwMode="auto">
          <a:xfrm>
            <a:off x="4502150" y="4300538"/>
            <a:ext cx="59055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600" b="1">
                <a:latin typeface="Times New Roman" charset="0"/>
              </a:rPr>
              <a:t>hash</a:t>
            </a:r>
          </a:p>
        </p:txBody>
      </p:sp>
      <p:sp>
        <p:nvSpPr>
          <p:cNvPr id="51215" name="Rectangle 42"/>
          <p:cNvSpPr>
            <a:spLocks noChangeArrowheads="1"/>
          </p:cNvSpPr>
          <p:nvPr/>
        </p:nvSpPr>
        <p:spPr bwMode="auto">
          <a:xfrm>
            <a:off x="4548188" y="4510088"/>
            <a:ext cx="3651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600" b="1">
                <a:latin typeface="Times New Roman" charset="0"/>
              </a:rPr>
              <a:t>fn</a:t>
            </a:r>
          </a:p>
        </p:txBody>
      </p:sp>
      <p:sp>
        <p:nvSpPr>
          <p:cNvPr id="51216" name="Rectangle 43"/>
          <p:cNvSpPr>
            <a:spLocks noChangeArrowheads="1"/>
          </p:cNvSpPr>
          <p:nvPr/>
        </p:nvSpPr>
        <p:spPr bwMode="auto">
          <a:xfrm>
            <a:off x="4556125" y="4662488"/>
            <a:ext cx="379413"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b="1" dirty="0" err="1">
                <a:solidFill>
                  <a:srgbClr val="005F01"/>
                </a:solidFill>
                <a:latin typeface="Times New Roman" charset="0"/>
              </a:rPr>
              <a:t>h</a:t>
            </a:r>
            <a:r>
              <a:rPr lang="en-US" sz="1800" b="1" baseline="-25000" dirty="0" err="1">
                <a:solidFill>
                  <a:srgbClr val="005F01"/>
                </a:solidFill>
                <a:latin typeface="Times New Roman" charset="0"/>
              </a:rPr>
              <a:t>r</a:t>
            </a:r>
            <a:endParaRPr lang="en-US" sz="1800" b="1" dirty="0">
              <a:solidFill>
                <a:srgbClr val="005F01"/>
              </a:solidFill>
              <a:latin typeface="Times New Roman" charset="0"/>
            </a:endParaRPr>
          </a:p>
        </p:txBody>
      </p:sp>
      <p:grpSp>
        <p:nvGrpSpPr>
          <p:cNvPr id="51217" name="Group 45"/>
          <p:cNvGrpSpPr>
            <a:grpSpLocks/>
          </p:cNvGrpSpPr>
          <p:nvPr/>
        </p:nvGrpSpPr>
        <p:grpSpPr bwMode="auto">
          <a:xfrm>
            <a:off x="3424238" y="4197350"/>
            <a:ext cx="1071562" cy="2027238"/>
            <a:chOff x="2157" y="2644"/>
            <a:chExt cx="675" cy="1277"/>
          </a:xfrm>
        </p:grpSpPr>
        <p:sp>
          <p:nvSpPr>
            <p:cNvPr id="51303" name="Oval 46"/>
            <p:cNvSpPr>
              <a:spLocks noChangeArrowheads="1"/>
            </p:cNvSpPr>
            <p:nvPr/>
          </p:nvSpPr>
          <p:spPr bwMode="auto">
            <a:xfrm>
              <a:off x="2165" y="2644"/>
              <a:ext cx="663" cy="88"/>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1304" name="Line 47"/>
            <p:cNvSpPr>
              <a:spLocks noChangeShapeType="1"/>
            </p:cNvSpPr>
            <p:nvPr/>
          </p:nvSpPr>
          <p:spPr bwMode="auto">
            <a:xfrm>
              <a:off x="2161" y="2689"/>
              <a:ext cx="0" cy="115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1305" name="Line 48"/>
            <p:cNvSpPr>
              <a:spLocks noChangeShapeType="1"/>
            </p:cNvSpPr>
            <p:nvPr/>
          </p:nvSpPr>
          <p:spPr bwMode="auto">
            <a:xfrm>
              <a:off x="2832" y="2689"/>
              <a:ext cx="0" cy="115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1306" name="Arc 49"/>
            <p:cNvSpPr>
              <a:spLocks/>
            </p:cNvSpPr>
            <p:nvPr/>
          </p:nvSpPr>
          <p:spPr bwMode="auto">
            <a:xfrm>
              <a:off x="2157" y="3843"/>
              <a:ext cx="671" cy="78"/>
            </a:xfrm>
            <a:custGeom>
              <a:avLst/>
              <a:gdLst>
                <a:gd name="T0" fmla="*/ 0 w 43200"/>
                <a:gd name="T1" fmla="*/ 0 h 22171"/>
                <a:gd name="T2" fmla="*/ 0 w 43200"/>
                <a:gd name="T3" fmla="*/ 0 h 22171"/>
                <a:gd name="T4" fmla="*/ 0 w 43200"/>
                <a:gd name="T5" fmla="*/ 0 h 22171"/>
                <a:gd name="T6" fmla="*/ 0 60000 65536"/>
                <a:gd name="T7" fmla="*/ 0 60000 65536"/>
                <a:gd name="T8" fmla="*/ 0 60000 65536"/>
                <a:gd name="T9" fmla="*/ 0 w 43200"/>
                <a:gd name="T10" fmla="*/ 0 h 22171"/>
                <a:gd name="T11" fmla="*/ 43200 w 43200"/>
                <a:gd name="T12" fmla="*/ 22171 h 22171"/>
              </a:gdLst>
              <a:ahLst/>
              <a:cxnLst>
                <a:cxn ang="T6">
                  <a:pos x="T0" y="T1"/>
                </a:cxn>
                <a:cxn ang="T7">
                  <a:pos x="T2" y="T3"/>
                </a:cxn>
                <a:cxn ang="T8">
                  <a:pos x="T4" y="T5"/>
                </a:cxn>
              </a:cxnLst>
              <a:rect l="T9" t="T10" r="T11" b="T12"/>
              <a:pathLst>
                <a:path w="43200" h="22171" fill="none" extrusionOk="0">
                  <a:moveTo>
                    <a:pt x="43192" y="-1"/>
                  </a:moveTo>
                  <a:cubicBezTo>
                    <a:pt x="43197" y="190"/>
                    <a:pt x="43200" y="380"/>
                    <a:pt x="43200" y="571"/>
                  </a:cubicBezTo>
                  <a:cubicBezTo>
                    <a:pt x="43200" y="12500"/>
                    <a:pt x="33529" y="22171"/>
                    <a:pt x="21600" y="22171"/>
                  </a:cubicBezTo>
                  <a:cubicBezTo>
                    <a:pt x="9670" y="22170"/>
                    <a:pt x="-1" y="12500"/>
                    <a:pt x="-1" y="570"/>
                  </a:cubicBezTo>
                </a:path>
                <a:path w="43200" h="22171" stroke="0" extrusionOk="0">
                  <a:moveTo>
                    <a:pt x="43192" y="-1"/>
                  </a:moveTo>
                  <a:cubicBezTo>
                    <a:pt x="43197" y="190"/>
                    <a:pt x="43200" y="380"/>
                    <a:pt x="43200" y="571"/>
                  </a:cubicBezTo>
                  <a:cubicBezTo>
                    <a:pt x="43200" y="12500"/>
                    <a:pt x="33529" y="22171"/>
                    <a:pt x="21600" y="22171"/>
                  </a:cubicBezTo>
                  <a:cubicBezTo>
                    <a:pt x="9670" y="22170"/>
                    <a:pt x="-1" y="12500"/>
                    <a:pt x="-1" y="570"/>
                  </a:cubicBezTo>
                  <a:lnTo>
                    <a:pt x="21600" y="571"/>
                  </a:lnTo>
                  <a:close/>
                </a:path>
              </a:pathLst>
            </a:custGeom>
            <a:noFill/>
            <a:ln w="12700" cap="rnd">
              <a:solidFill>
                <a:schemeClr val="tx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51218" name="Line 55"/>
          <p:cNvSpPr>
            <a:spLocks noChangeShapeType="1"/>
          </p:cNvSpPr>
          <p:nvPr/>
        </p:nvSpPr>
        <p:spPr bwMode="auto">
          <a:xfrm>
            <a:off x="4497388" y="5029200"/>
            <a:ext cx="912812"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grpSp>
        <p:nvGrpSpPr>
          <p:cNvPr id="51219" name="Group 144"/>
          <p:cNvGrpSpPr>
            <a:grpSpLocks/>
          </p:cNvGrpSpPr>
          <p:nvPr/>
        </p:nvGrpSpPr>
        <p:grpSpPr bwMode="auto">
          <a:xfrm>
            <a:off x="3435350" y="328613"/>
            <a:ext cx="5661025" cy="2971800"/>
            <a:chOff x="2164" y="207"/>
            <a:chExt cx="3566" cy="1872"/>
          </a:xfrm>
        </p:grpSpPr>
        <p:sp>
          <p:nvSpPr>
            <p:cNvPr id="51250" name="Rectangle 60"/>
            <p:cNvSpPr>
              <a:spLocks noChangeArrowheads="1"/>
            </p:cNvSpPr>
            <p:nvPr/>
          </p:nvSpPr>
          <p:spPr bwMode="auto">
            <a:xfrm>
              <a:off x="2936" y="1833"/>
              <a:ext cx="1584"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b="1">
                  <a:latin typeface="Times New Roman" charset="0"/>
                </a:rPr>
                <a:t>B main memory buffers</a:t>
              </a:r>
            </a:p>
          </p:txBody>
        </p:sp>
        <p:sp>
          <p:nvSpPr>
            <p:cNvPr id="51251" name="Rectangle 61"/>
            <p:cNvSpPr>
              <a:spLocks noChangeArrowheads="1"/>
            </p:cNvSpPr>
            <p:nvPr/>
          </p:nvSpPr>
          <p:spPr bwMode="auto">
            <a:xfrm>
              <a:off x="4910" y="1847"/>
              <a:ext cx="3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b="1">
                  <a:latin typeface="Times New Roman" charset="0"/>
                </a:rPr>
                <a:t>Disk</a:t>
              </a:r>
            </a:p>
          </p:txBody>
        </p:sp>
        <p:sp>
          <p:nvSpPr>
            <p:cNvPr id="51252" name="Rectangle 62"/>
            <p:cNvSpPr>
              <a:spLocks noChangeArrowheads="1"/>
            </p:cNvSpPr>
            <p:nvPr/>
          </p:nvSpPr>
          <p:spPr bwMode="auto">
            <a:xfrm>
              <a:off x="2317" y="1848"/>
              <a:ext cx="3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b="1">
                  <a:latin typeface="Times New Roman" charset="0"/>
                </a:rPr>
                <a:t>Disk</a:t>
              </a:r>
            </a:p>
          </p:txBody>
        </p:sp>
        <p:sp>
          <p:nvSpPr>
            <p:cNvPr id="51253" name="Rectangle 63"/>
            <p:cNvSpPr>
              <a:spLocks noChangeArrowheads="1"/>
            </p:cNvSpPr>
            <p:nvPr/>
          </p:nvSpPr>
          <p:spPr bwMode="auto">
            <a:xfrm>
              <a:off x="2164" y="207"/>
              <a:ext cx="672"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b="1">
                  <a:latin typeface="Times New Roman" charset="0"/>
                </a:rPr>
                <a:t>Original </a:t>
              </a:r>
            </a:p>
            <a:p>
              <a:r>
                <a:rPr lang="en-US" sz="1800" b="1">
                  <a:latin typeface="Times New Roman" charset="0"/>
                </a:rPr>
                <a:t>Relation</a:t>
              </a:r>
            </a:p>
          </p:txBody>
        </p:sp>
        <p:sp>
          <p:nvSpPr>
            <p:cNvPr id="51254" name="Rectangle 64"/>
            <p:cNvSpPr>
              <a:spLocks noChangeArrowheads="1"/>
            </p:cNvSpPr>
            <p:nvPr/>
          </p:nvSpPr>
          <p:spPr bwMode="auto">
            <a:xfrm>
              <a:off x="3916" y="398"/>
              <a:ext cx="583"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400" b="1">
                  <a:latin typeface="Times New Roman" charset="0"/>
                </a:rPr>
                <a:t>OUTPUT</a:t>
              </a:r>
            </a:p>
          </p:txBody>
        </p:sp>
        <p:sp>
          <p:nvSpPr>
            <p:cNvPr id="51255" name="Freeform 65"/>
            <p:cNvSpPr>
              <a:spLocks/>
            </p:cNvSpPr>
            <p:nvPr/>
          </p:nvSpPr>
          <p:spPr bwMode="auto">
            <a:xfrm>
              <a:off x="5040" y="1390"/>
              <a:ext cx="27" cy="40"/>
            </a:xfrm>
            <a:custGeom>
              <a:avLst/>
              <a:gdLst>
                <a:gd name="T0" fmla="*/ 26 w 27"/>
                <a:gd name="T1" fmla="*/ 20 h 40"/>
                <a:gd name="T2" fmla="*/ 14 w 27"/>
                <a:gd name="T3" fmla="*/ 0 h 40"/>
                <a:gd name="T4" fmla="*/ 0 w 27"/>
                <a:gd name="T5" fmla="*/ 20 h 40"/>
                <a:gd name="T6" fmla="*/ 14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256" name="Freeform 66"/>
            <p:cNvSpPr>
              <a:spLocks/>
            </p:cNvSpPr>
            <p:nvPr/>
          </p:nvSpPr>
          <p:spPr bwMode="auto">
            <a:xfrm>
              <a:off x="5138" y="1390"/>
              <a:ext cx="27" cy="40"/>
            </a:xfrm>
            <a:custGeom>
              <a:avLst/>
              <a:gdLst>
                <a:gd name="T0" fmla="*/ 26 w 27"/>
                <a:gd name="T1" fmla="*/ 20 h 40"/>
                <a:gd name="T2" fmla="*/ 14 w 27"/>
                <a:gd name="T3" fmla="*/ 0 h 40"/>
                <a:gd name="T4" fmla="*/ 0 w 27"/>
                <a:gd name="T5" fmla="*/ 20 h 40"/>
                <a:gd name="T6" fmla="*/ 14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257" name="Freeform 67"/>
            <p:cNvSpPr>
              <a:spLocks/>
            </p:cNvSpPr>
            <p:nvPr/>
          </p:nvSpPr>
          <p:spPr bwMode="auto">
            <a:xfrm>
              <a:off x="2832" y="384"/>
              <a:ext cx="1683" cy="1442"/>
            </a:xfrm>
            <a:custGeom>
              <a:avLst/>
              <a:gdLst>
                <a:gd name="T0" fmla="*/ 0 w 1683"/>
                <a:gd name="T1" fmla="*/ 1441 h 1442"/>
                <a:gd name="T2" fmla="*/ 0 w 1683"/>
                <a:gd name="T3" fmla="*/ 0 h 1442"/>
                <a:gd name="T4" fmla="*/ 1682 w 1683"/>
                <a:gd name="T5" fmla="*/ 0 h 1442"/>
                <a:gd name="T6" fmla="*/ 1682 w 1683"/>
                <a:gd name="T7" fmla="*/ 1441 h 1442"/>
                <a:gd name="T8" fmla="*/ 0 w 1683"/>
                <a:gd name="T9" fmla="*/ 1441 h 1442"/>
                <a:gd name="T10" fmla="*/ 0 60000 65536"/>
                <a:gd name="T11" fmla="*/ 0 60000 65536"/>
                <a:gd name="T12" fmla="*/ 0 60000 65536"/>
                <a:gd name="T13" fmla="*/ 0 60000 65536"/>
                <a:gd name="T14" fmla="*/ 0 60000 65536"/>
                <a:gd name="T15" fmla="*/ 0 w 1683"/>
                <a:gd name="T16" fmla="*/ 0 h 1442"/>
                <a:gd name="T17" fmla="*/ 1683 w 1683"/>
                <a:gd name="T18" fmla="*/ 1442 h 1442"/>
              </a:gdLst>
              <a:ahLst/>
              <a:cxnLst>
                <a:cxn ang="T10">
                  <a:pos x="T0" y="T1"/>
                </a:cxn>
                <a:cxn ang="T11">
                  <a:pos x="T2" y="T3"/>
                </a:cxn>
                <a:cxn ang="T12">
                  <a:pos x="T4" y="T5"/>
                </a:cxn>
                <a:cxn ang="T13">
                  <a:pos x="T6" y="T7"/>
                </a:cxn>
                <a:cxn ang="T14">
                  <a:pos x="T8" y="T9"/>
                </a:cxn>
              </a:cxnLst>
              <a:rect l="T15" t="T16" r="T17" b="T18"/>
              <a:pathLst>
                <a:path w="1683" h="1442">
                  <a:moveTo>
                    <a:pt x="0" y="1441"/>
                  </a:moveTo>
                  <a:lnTo>
                    <a:pt x="0" y="0"/>
                  </a:lnTo>
                  <a:lnTo>
                    <a:pt x="1682" y="0"/>
                  </a:lnTo>
                  <a:lnTo>
                    <a:pt x="1682" y="1441"/>
                  </a:lnTo>
                  <a:lnTo>
                    <a:pt x="0" y="1441"/>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258" name="Freeform 68"/>
            <p:cNvSpPr>
              <a:spLocks/>
            </p:cNvSpPr>
            <p:nvPr/>
          </p:nvSpPr>
          <p:spPr bwMode="auto">
            <a:xfrm>
              <a:off x="3054" y="1215"/>
              <a:ext cx="211" cy="170"/>
            </a:xfrm>
            <a:custGeom>
              <a:avLst/>
              <a:gdLst>
                <a:gd name="T0" fmla="*/ 0 w 211"/>
                <a:gd name="T1" fmla="*/ 169 h 170"/>
                <a:gd name="T2" fmla="*/ 0 w 211"/>
                <a:gd name="T3" fmla="*/ 0 h 170"/>
                <a:gd name="T4" fmla="*/ 210 w 211"/>
                <a:gd name="T5" fmla="*/ 0 h 170"/>
                <a:gd name="T6" fmla="*/ 210 w 211"/>
                <a:gd name="T7" fmla="*/ 169 h 170"/>
                <a:gd name="T8" fmla="*/ 0 w 211"/>
                <a:gd name="T9" fmla="*/ 169 h 170"/>
                <a:gd name="T10" fmla="*/ 0 60000 65536"/>
                <a:gd name="T11" fmla="*/ 0 60000 65536"/>
                <a:gd name="T12" fmla="*/ 0 60000 65536"/>
                <a:gd name="T13" fmla="*/ 0 60000 65536"/>
                <a:gd name="T14" fmla="*/ 0 60000 65536"/>
                <a:gd name="T15" fmla="*/ 0 w 211"/>
                <a:gd name="T16" fmla="*/ 0 h 170"/>
                <a:gd name="T17" fmla="*/ 211 w 211"/>
                <a:gd name="T18" fmla="*/ 170 h 170"/>
              </a:gdLst>
              <a:ahLst/>
              <a:cxnLst>
                <a:cxn ang="T10">
                  <a:pos x="T0" y="T1"/>
                </a:cxn>
                <a:cxn ang="T11">
                  <a:pos x="T2" y="T3"/>
                </a:cxn>
                <a:cxn ang="T12">
                  <a:pos x="T4" y="T5"/>
                </a:cxn>
                <a:cxn ang="T13">
                  <a:pos x="T6" y="T7"/>
                </a:cxn>
                <a:cxn ang="T14">
                  <a:pos x="T8" y="T9"/>
                </a:cxn>
              </a:cxnLst>
              <a:rect l="T15" t="T16" r="T17" b="T18"/>
              <a:pathLst>
                <a:path w="211" h="170">
                  <a:moveTo>
                    <a:pt x="0" y="169"/>
                  </a:moveTo>
                  <a:lnTo>
                    <a:pt x="0" y="0"/>
                  </a:lnTo>
                  <a:lnTo>
                    <a:pt x="210" y="0"/>
                  </a:lnTo>
                  <a:lnTo>
                    <a:pt x="210"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grpSp>
          <p:nvGrpSpPr>
            <p:cNvPr id="51259" name="Group 69"/>
            <p:cNvGrpSpPr>
              <a:grpSpLocks/>
            </p:cNvGrpSpPr>
            <p:nvPr/>
          </p:nvGrpSpPr>
          <p:grpSpPr bwMode="auto">
            <a:xfrm>
              <a:off x="4158" y="1336"/>
              <a:ext cx="211" cy="57"/>
              <a:chOff x="4158" y="1336"/>
              <a:chExt cx="211" cy="57"/>
            </a:xfrm>
          </p:grpSpPr>
          <p:sp>
            <p:nvSpPr>
              <p:cNvPr id="51300" name="Freeform 70"/>
              <p:cNvSpPr>
                <a:spLocks/>
              </p:cNvSpPr>
              <p:nvPr/>
            </p:nvSpPr>
            <p:spPr bwMode="auto">
              <a:xfrm>
                <a:off x="4158" y="1336"/>
                <a:ext cx="27" cy="40"/>
              </a:xfrm>
              <a:custGeom>
                <a:avLst/>
                <a:gdLst>
                  <a:gd name="T0" fmla="*/ 26 w 27"/>
                  <a:gd name="T1" fmla="*/ 19 h 40"/>
                  <a:gd name="T2" fmla="*/ 13 w 27"/>
                  <a:gd name="T3" fmla="*/ 0 h 40"/>
                  <a:gd name="T4" fmla="*/ 0 w 27"/>
                  <a:gd name="T5" fmla="*/ 19 h 40"/>
                  <a:gd name="T6" fmla="*/ 13 w 27"/>
                  <a:gd name="T7" fmla="*/ 39 h 40"/>
                  <a:gd name="T8" fmla="*/ 26 w 27"/>
                  <a:gd name="T9" fmla="*/ 19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19"/>
                    </a:moveTo>
                    <a:lnTo>
                      <a:pt x="13" y="0"/>
                    </a:lnTo>
                    <a:lnTo>
                      <a:pt x="0" y="19"/>
                    </a:lnTo>
                    <a:lnTo>
                      <a:pt x="13" y="39"/>
                    </a:lnTo>
                    <a:lnTo>
                      <a:pt x="26" y="19"/>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301" name="Freeform 71"/>
              <p:cNvSpPr>
                <a:spLocks/>
              </p:cNvSpPr>
              <p:nvPr/>
            </p:nvSpPr>
            <p:spPr bwMode="auto">
              <a:xfrm>
                <a:off x="4249" y="1336"/>
                <a:ext cx="27" cy="40"/>
              </a:xfrm>
              <a:custGeom>
                <a:avLst/>
                <a:gdLst>
                  <a:gd name="T0" fmla="*/ 26 w 27"/>
                  <a:gd name="T1" fmla="*/ 19 h 40"/>
                  <a:gd name="T2" fmla="*/ 13 w 27"/>
                  <a:gd name="T3" fmla="*/ 0 h 40"/>
                  <a:gd name="T4" fmla="*/ 0 w 27"/>
                  <a:gd name="T5" fmla="*/ 19 h 40"/>
                  <a:gd name="T6" fmla="*/ 13 w 27"/>
                  <a:gd name="T7" fmla="*/ 39 h 40"/>
                  <a:gd name="T8" fmla="*/ 26 w 27"/>
                  <a:gd name="T9" fmla="*/ 19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19"/>
                    </a:moveTo>
                    <a:lnTo>
                      <a:pt x="13" y="0"/>
                    </a:lnTo>
                    <a:lnTo>
                      <a:pt x="0" y="19"/>
                    </a:lnTo>
                    <a:lnTo>
                      <a:pt x="13" y="39"/>
                    </a:lnTo>
                    <a:lnTo>
                      <a:pt x="26" y="19"/>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302" name="Freeform 72"/>
              <p:cNvSpPr>
                <a:spLocks/>
              </p:cNvSpPr>
              <p:nvPr/>
            </p:nvSpPr>
            <p:spPr bwMode="auto">
              <a:xfrm>
                <a:off x="4347" y="1336"/>
                <a:ext cx="22" cy="57"/>
              </a:xfrm>
              <a:custGeom>
                <a:avLst/>
                <a:gdLst>
                  <a:gd name="T0" fmla="*/ 21 w 22"/>
                  <a:gd name="T1" fmla="*/ 27 h 57"/>
                  <a:gd name="T2" fmla="*/ 11 w 22"/>
                  <a:gd name="T3" fmla="*/ 0 h 57"/>
                  <a:gd name="T4" fmla="*/ 0 w 22"/>
                  <a:gd name="T5" fmla="*/ 27 h 57"/>
                  <a:gd name="T6" fmla="*/ 11 w 22"/>
                  <a:gd name="T7" fmla="*/ 56 h 57"/>
                  <a:gd name="T8" fmla="*/ 21 w 22"/>
                  <a:gd name="T9" fmla="*/ 27 h 57"/>
                  <a:gd name="T10" fmla="*/ 0 60000 65536"/>
                  <a:gd name="T11" fmla="*/ 0 60000 65536"/>
                  <a:gd name="T12" fmla="*/ 0 60000 65536"/>
                  <a:gd name="T13" fmla="*/ 0 60000 65536"/>
                  <a:gd name="T14" fmla="*/ 0 60000 65536"/>
                  <a:gd name="T15" fmla="*/ 0 w 22"/>
                  <a:gd name="T16" fmla="*/ 0 h 57"/>
                  <a:gd name="T17" fmla="*/ 22 w 22"/>
                  <a:gd name="T18" fmla="*/ 57 h 57"/>
                </a:gdLst>
                <a:ahLst/>
                <a:cxnLst>
                  <a:cxn ang="T10">
                    <a:pos x="T0" y="T1"/>
                  </a:cxn>
                  <a:cxn ang="T11">
                    <a:pos x="T2" y="T3"/>
                  </a:cxn>
                  <a:cxn ang="T12">
                    <a:pos x="T4" y="T5"/>
                  </a:cxn>
                  <a:cxn ang="T13">
                    <a:pos x="T6" y="T7"/>
                  </a:cxn>
                  <a:cxn ang="T14">
                    <a:pos x="T8" y="T9"/>
                  </a:cxn>
                </a:cxnLst>
                <a:rect l="T15" t="T16" r="T17" b="T18"/>
                <a:pathLst>
                  <a:path w="22" h="57">
                    <a:moveTo>
                      <a:pt x="21" y="27"/>
                    </a:moveTo>
                    <a:lnTo>
                      <a:pt x="11" y="0"/>
                    </a:lnTo>
                    <a:lnTo>
                      <a:pt x="0" y="27"/>
                    </a:lnTo>
                    <a:lnTo>
                      <a:pt x="11" y="56"/>
                    </a:lnTo>
                    <a:lnTo>
                      <a:pt x="21" y="27"/>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1260" name="Freeform 73"/>
            <p:cNvSpPr>
              <a:spLocks/>
            </p:cNvSpPr>
            <p:nvPr/>
          </p:nvSpPr>
          <p:spPr bwMode="auto">
            <a:xfrm>
              <a:off x="4793" y="791"/>
              <a:ext cx="158" cy="170"/>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61" name="Freeform 74"/>
            <p:cNvSpPr>
              <a:spLocks/>
            </p:cNvSpPr>
            <p:nvPr/>
          </p:nvSpPr>
          <p:spPr bwMode="auto">
            <a:xfrm>
              <a:off x="4976" y="791"/>
              <a:ext cx="157" cy="170"/>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62" name="Freeform 75"/>
            <p:cNvSpPr>
              <a:spLocks/>
            </p:cNvSpPr>
            <p:nvPr/>
          </p:nvSpPr>
          <p:spPr bwMode="auto">
            <a:xfrm>
              <a:off x="4793" y="1085"/>
              <a:ext cx="158" cy="170"/>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63" name="Freeform 76"/>
            <p:cNvSpPr>
              <a:spLocks/>
            </p:cNvSpPr>
            <p:nvPr/>
          </p:nvSpPr>
          <p:spPr bwMode="auto">
            <a:xfrm>
              <a:off x="4982" y="1085"/>
              <a:ext cx="157" cy="170"/>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64" name="Freeform 77"/>
            <p:cNvSpPr>
              <a:spLocks/>
            </p:cNvSpPr>
            <p:nvPr/>
          </p:nvSpPr>
          <p:spPr bwMode="auto">
            <a:xfrm>
              <a:off x="4950" y="1390"/>
              <a:ext cx="27" cy="40"/>
            </a:xfrm>
            <a:custGeom>
              <a:avLst/>
              <a:gdLst>
                <a:gd name="T0" fmla="*/ 26 w 27"/>
                <a:gd name="T1" fmla="*/ 20 h 40"/>
                <a:gd name="T2" fmla="*/ 13 w 27"/>
                <a:gd name="T3" fmla="*/ 0 h 40"/>
                <a:gd name="T4" fmla="*/ 0 w 27"/>
                <a:gd name="T5" fmla="*/ 20 h 40"/>
                <a:gd name="T6" fmla="*/ 13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3" y="0"/>
                  </a:lnTo>
                  <a:lnTo>
                    <a:pt x="0" y="20"/>
                  </a:lnTo>
                  <a:lnTo>
                    <a:pt x="13"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265" name="Freeform 78"/>
            <p:cNvSpPr>
              <a:spLocks/>
            </p:cNvSpPr>
            <p:nvPr/>
          </p:nvSpPr>
          <p:spPr bwMode="auto">
            <a:xfrm>
              <a:off x="5171" y="1085"/>
              <a:ext cx="157" cy="170"/>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66" name="Rectangle 79"/>
            <p:cNvSpPr>
              <a:spLocks noChangeArrowheads="1"/>
            </p:cNvSpPr>
            <p:nvPr/>
          </p:nvSpPr>
          <p:spPr bwMode="auto">
            <a:xfrm>
              <a:off x="4150" y="910"/>
              <a:ext cx="172"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400" b="1">
                  <a:latin typeface="Times New Roman" charset="0"/>
                </a:rPr>
                <a:t>2</a:t>
              </a:r>
            </a:p>
          </p:txBody>
        </p:sp>
        <p:sp>
          <p:nvSpPr>
            <p:cNvPr id="51267" name="Freeform 80"/>
            <p:cNvSpPr>
              <a:spLocks/>
            </p:cNvSpPr>
            <p:nvPr/>
          </p:nvSpPr>
          <p:spPr bwMode="auto">
            <a:xfrm>
              <a:off x="4793" y="1611"/>
              <a:ext cx="158" cy="170"/>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68" name="Freeform 81"/>
            <p:cNvSpPr>
              <a:spLocks/>
            </p:cNvSpPr>
            <p:nvPr/>
          </p:nvSpPr>
          <p:spPr bwMode="auto">
            <a:xfrm>
              <a:off x="4128" y="1584"/>
              <a:ext cx="266" cy="181"/>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69" name="Rectangle 82"/>
            <p:cNvSpPr>
              <a:spLocks noChangeArrowheads="1"/>
            </p:cNvSpPr>
            <p:nvPr/>
          </p:nvSpPr>
          <p:spPr bwMode="auto">
            <a:xfrm>
              <a:off x="2907" y="954"/>
              <a:ext cx="46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400" b="1">
                  <a:latin typeface="Times New Roman" charset="0"/>
                </a:rPr>
                <a:t>INPUT</a:t>
              </a:r>
            </a:p>
          </p:txBody>
        </p:sp>
        <p:sp useBgFill="1">
          <p:nvSpPr>
            <p:cNvPr id="51270" name="Rectangle 83"/>
            <p:cNvSpPr>
              <a:spLocks noChangeArrowheads="1"/>
            </p:cNvSpPr>
            <p:nvPr/>
          </p:nvSpPr>
          <p:spPr bwMode="auto">
            <a:xfrm>
              <a:off x="4150" y="565"/>
              <a:ext cx="172" cy="192"/>
            </a:xfrm>
            <a:prstGeom prst="rect">
              <a:avLst/>
            </a:prstGeom>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400" b="1">
                  <a:latin typeface="Times New Roman" charset="0"/>
                </a:rPr>
                <a:t>1</a:t>
              </a:r>
            </a:p>
          </p:txBody>
        </p:sp>
        <p:sp>
          <p:nvSpPr>
            <p:cNvPr id="51271" name="Rectangle 84"/>
            <p:cNvSpPr>
              <a:spLocks noChangeArrowheads="1"/>
            </p:cNvSpPr>
            <p:nvPr/>
          </p:nvSpPr>
          <p:spPr bwMode="auto">
            <a:xfrm>
              <a:off x="3265" y="1109"/>
              <a:ext cx="521" cy="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1400" b="1" dirty="0">
                  <a:latin typeface="Times New Roman" charset="0"/>
                </a:rPr>
                <a:t>hash</a:t>
              </a:r>
            </a:p>
            <a:p>
              <a:pPr algn="ctr">
                <a:lnSpc>
                  <a:spcPct val="50000"/>
                </a:lnSpc>
              </a:pPr>
              <a:r>
                <a:rPr lang="en-US" sz="1400" b="1" dirty="0">
                  <a:latin typeface="Times New Roman" charset="0"/>
                </a:rPr>
                <a:t>function</a:t>
              </a:r>
            </a:p>
            <a:p>
              <a:pPr algn="ctr"/>
              <a:r>
                <a:rPr lang="en-US" sz="2000" b="1" dirty="0" err="1">
                  <a:solidFill>
                    <a:srgbClr val="CE2B4F"/>
                  </a:solidFill>
                  <a:latin typeface="Times New Roman" charset="0"/>
                </a:rPr>
                <a:t>h</a:t>
              </a:r>
              <a:r>
                <a:rPr lang="en-US" sz="2000" b="1" baseline="-25000" dirty="0" err="1">
                  <a:solidFill>
                    <a:srgbClr val="CE2B4F"/>
                  </a:solidFill>
                  <a:latin typeface="Times New Roman" charset="0"/>
                </a:rPr>
                <a:t>p</a:t>
              </a:r>
              <a:endParaRPr lang="en-US" sz="2000" b="1" dirty="0">
                <a:solidFill>
                  <a:srgbClr val="CE2B4F"/>
                </a:solidFill>
                <a:latin typeface="Times New Roman" charset="0"/>
              </a:endParaRPr>
            </a:p>
          </p:txBody>
        </p:sp>
        <p:sp>
          <p:nvSpPr>
            <p:cNvPr id="51272" name="Rectangle 85"/>
            <p:cNvSpPr>
              <a:spLocks noChangeArrowheads="1"/>
            </p:cNvSpPr>
            <p:nvPr/>
          </p:nvSpPr>
          <p:spPr bwMode="auto">
            <a:xfrm>
              <a:off x="4090" y="1405"/>
              <a:ext cx="284"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400" b="1">
                  <a:latin typeface="Times New Roman" charset="0"/>
                </a:rPr>
                <a:t>B-1</a:t>
              </a:r>
            </a:p>
          </p:txBody>
        </p:sp>
        <p:sp>
          <p:nvSpPr>
            <p:cNvPr id="51273" name="Rectangle 86"/>
            <p:cNvSpPr>
              <a:spLocks noChangeArrowheads="1"/>
            </p:cNvSpPr>
            <p:nvPr/>
          </p:nvSpPr>
          <p:spPr bwMode="auto">
            <a:xfrm>
              <a:off x="4697" y="391"/>
              <a:ext cx="724"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b="1">
                  <a:latin typeface="Times New Roman" charset="0"/>
                </a:rPr>
                <a:t>Partitions</a:t>
              </a:r>
            </a:p>
          </p:txBody>
        </p:sp>
        <p:sp>
          <p:nvSpPr>
            <p:cNvPr id="51274" name="Rectangle 87"/>
            <p:cNvSpPr>
              <a:spLocks noChangeArrowheads="1"/>
            </p:cNvSpPr>
            <p:nvPr/>
          </p:nvSpPr>
          <p:spPr bwMode="auto">
            <a:xfrm>
              <a:off x="5424" y="776"/>
              <a:ext cx="18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b="1">
                  <a:latin typeface="Times New Roman" charset="0"/>
                </a:rPr>
                <a:t>1</a:t>
              </a:r>
            </a:p>
          </p:txBody>
        </p:sp>
        <p:sp>
          <p:nvSpPr>
            <p:cNvPr id="51275" name="Rectangle 88"/>
            <p:cNvSpPr>
              <a:spLocks noChangeArrowheads="1"/>
            </p:cNvSpPr>
            <p:nvPr/>
          </p:nvSpPr>
          <p:spPr bwMode="auto">
            <a:xfrm>
              <a:off x="5418" y="1043"/>
              <a:ext cx="18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b="1">
                  <a:latin typeface="Times New Roman" charset="0"/>
                </a:rPr>
                <a:t>2</a:t>
              </a:r>
            </a:p>
          </p:txBody>
        </p:sp>
        <p:sp>
          <p:nvSpPr>
            <p:cNvPr id="51276" name="Rectangle 89"/>
            <p:cNvSpPr>
              <a:spLocks noChangeArrowheads="1"/>
            </p:cNvSpPr>
            <p:nvPr/>
          </p:nvSpPr>
          <p:spPr bwMode="auto">
            <a:xfrm>
              <a:off x="5398" y="1542"/>
              <a:ext cx="332"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b="1">
                  <a:latin typeface="Times New Roman" charset="0"/>
                </a:rPr>
                <a:t>B-1</a:t>
              </a:r>
            </a:p>
          </p:txBody>
        </p:sp>
        <p:grpSp>
          <p:nvGrpSpPr>
            <p:cNvPr id="51277" name="Group 90"/>
            <p:cNvGrpSpPr>
              <a:grpSpLocks/>
            </p:cNvGrpSpPr>
            <p:nvPr/>
          </p:nvGrpSpPr>
          <p:grpSpPr bwMode="auto">
            <a:xfrm>
              <a:off x="2205" y="628"/>
              <a:ext cx="579" cy="1230"/>
              <a:chOff x="2205" y="628"/>
              <a:chExt cx="579" cy="1230"/>
            </a:xfrm>
          </p:grpSpPr>
          <p:sp>
            <p:nvSpPr>
              <p:cNvPr id="51296" name="Oval 91"/>
              <p:cNvSpPr>
                <a:spLocks noChangeArrowheads="1"/>
              </p:cNvSpPr>
              <p:nvPr/>
            </p:nvSpPr>
            <p:spPr bwMode="auto">
              <a:xfrm>
                <a:off x="2213" y="628"/>
                <a:ext cx="567" cy="85"/>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1297" name="Line 92"/>
              <p:cNvSpPr>
                <a:spLocks noChangeShapeType="1"/>
              </p:cNvSpPr>
              <p:nvPr/>
            </p:nvSpPr>
            <p:spPr bwMode="auto">
              <a:xfrm>
                <a:off x="2209" y="671"/>
                <a:ext cx="0" cy="110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1298" name="Line 93"/>
              <p:cNvSpPr>
                <a:spLocks noChangeShapeType="1"/>
              </p:cNvSpPr>
              <p:nvPr/>
            </p:nvSpPr>
            <p:spPr bwMode="auto">
              <a:xfrm>
                <a:off x="2784" y="671"/>
                <a:ext cx="0" cy="110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1299" name="Arc 94"/>
              <p:cNvSpPr>
                <a:spLocks/>
              </p:cNvSpPr>
              <p:nvPr/>
            </p:nvSpPr>
            <p:spPr bwMode="auto">
              <a:xfrm>
                <a:off x="2205" y="1782"/>
                <a:ext cx="575" cy="76"/>
              </a:xfrm>
              <a:custGeom>
                <a:avLst/>
                <a:gdLst>
                  <a:gd name="T0" fmla="*/ 0 w 43200"/>
                  <a:gd name="T1" fmla="*/ 0 h 22187"/>
                  <a:gd name="T2" fmla="*/ 0 w 43200"/>
                  <a:gd name="T3" fmla="*/ 0 h 22187"/>
                  <a:gd name="T4" fmla="*/ 0 w 43200"/>
                  <a:gd name="T5" fmla="*/ 0 h 22187"/>
                  <a:gd name="T6" fmla="*/ 0 60000 65536"/>
                  <a:gd name="T7" fmla="*/ 0 60000 65536"/>
                  <a:gd name="T8" fmla="*/ 0 60000 65536"/>
                  <a:gd name="T9" fmla="*/ 0 w 43200"/>
                  <a:gd name="T10" fmla="*/ 0 h 22187"/>
                  <a:gd name="T11" fmla="*/ 43200 w 43200"/>
                  <a:gd name="T12" fmla="*/ 22187 h 22187"/>
                </a:gdLst>
                <a:ahLst/>
                <a:cxnLst>
                  <a:cxn ang="T6">
                    <a:pos x="T0" y="T1"/>
                  </a:cxn>
                  <a:cxn ang="T7">
                    <a:pos x="T2" y="T3"/>
                  </a:cxn>
                  <a:cxn ang="T8">
                    <a:pos x="T4" y="T5"/>
                  </a:cxn>
                </a:cxnLst>
                <a:rect l="T9" t="T10" r="T11" b="T12"/>
                <a:pathLst>
                  <a:path w="43200" h="22187" fill="none" extrusionOk="0">
                    <a:moveTo>
                      <a:pt x="43192" y="-1"/>
                    </a:moveTo>
                    <a:cubicBezTo>
                      <a:pt x="43197" y="195"/>
                      <a:pt x="43200" y="391"/>
                      <a:pt x="43200" y="587"/>
                    </a:cubicBezTo>
                    <a:cubicBezTo>
                      <a:pt x="43200" y="12516"/>
                      <a:pt x="33529" y="22187"/>
                      <a:pt x="21600" y="22187"/>
                    </a:cubicBezTo>
                    <a:cubicBezTo>
                      <a:pt x="9670" y="22187"/>
                      <a:pt x="0" y="12516"/>
                      <a:pt x="0" y="587"/>
                    </a:cubicBezTo>
                    <a:cubicBezTo>
                      <a:pt x="0" y="392"/>
                      <a:pt x="2" y="198"/>
                      <a:pt x="7" y="3"/>
                    </a:cubicBezTo>
                  </a:path>
                  <a:path w="43200" h="22187" stroke="0" extrusionOk="0">
                    <a:moveTo>
                      <a:pt x="43192" y="-1"/>
                    </a:moveTo>
                    <a:cubicBezTo>
                      <a:pt x="43197" y="195"/>
                      <a:pt x="43200" y="391"/>
                      <a:pt x="43200" y="587"/>
                    </a:cubicBezTo>
                    <a:cubicBezTo>
                      <a:pt x="43200" y="12516"/>
                      <a:pt x="33529" y="22187"/>
                      <a:pt x="21600" y="22187"/>
                    </a:cubicBezTo>
                    <a:cubicBezTo>
                      <a:pt x="9670" y="22187"/>
                      <a:pt x="0" y="12516"/>
                      <a:pt x="0" y="587"/>
                    </a:cubicBezTo>
                    <a:cubicBezTo>
                      <a:pt x="0" y="392"/>
                      <a:pt x="2" y="198"/>
                      <a:pt x="7" y="3"/>
                    </a:cubicBezTo>
                    <a:lnTo>
                      <a:pt x="21600" y="587"/>
                    </a:lnTo>
                    <a:close/>
                  </a:path>
                </a:pathLst>
              </a:custGeom>
              <a:noFill/>
              <a:ln w="12700" cap="rnd">
                <a:solidFill>
                  <a:schemeClr val="tx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51278" name="Rectangle 95"/>
            <p:cNvSpPr>
              <a:spLocks noChangeArrowheads="1"/>
            </p:cNvSpPr>
            <p:nvPr/>
          </p:nvSpPr>
          <p:spPr bwMode="auto">
            <a:xfrm>
              <a:off x="2404" y="772"/>
              <a:ext cx="184" cy="184"/>
            </a:xfrm>
            <a:prstGeom prst="rect">
              <a:avLst/>
            </a:prstGeom>
            <a:solidFill>
              <a:srgbClr val="F6BF69"/>
            </a:solidFill>
            <a:ln w="12700">
              <a:solidFill>
                <a:schemeClr val="tx2"/>
              </a:solidFill>
              <a:miter lim="800000"/>
              <a:headEnd/>
              <a:tailEnd/>
            </a:ln>
          </p:spPr>
          <p:txBody>
            <a:bodyPr wrap="none" anchor="ctr"/>
            <a:lstStyle/>
            <a:p>
              <a:endParaRPr lang="en-US"/>
            </a:p>
          </p:txBody>
        </p:sp>
        <p:sp>
          <p:nvSpPr>
            <p:cNvPr id="51279" name="Rectangle 96"/>
            <p:cNvSpPr>
              <a:spLocks noChangeArrowheads="1"/>
            </p:cNvSpPr>
            <p:nvPr/>
          </p:nvSpPr>
          <p:spPr bwMode="auto">
            <a:xfrm>
              <a:off x="2404" y="1060"/>
              <a:ext cx="184" cy="184"/>
            </a:xfrm>
            <a:prstGeom prst="rect">
              <a:avLst/>
            </a:prstGeom>
            <a:solidFill>
              <a:srgbClr val="F6BF69"/>
            </a:solidFill>
            <a:ln w="12700">
              <a:solidFill>
                <a:schemeClr val="tx2"/>
              </a:solidFill>
              <a:miter lim="800000"/>
              <a:headEnd/>
              <a:tailEnd/>
            </a:ln>
          </p:spPr>
          <p:txBody>
            <a:bodyPr wrap="none" anchor="ctr"/>
            <a:lstStyle/>
            <a:p>
              <a:endParaRPr lang="en-US"/>
            </a:p>
          </p:txBody>
        </p:sp>
        <p:sp>
          <p:nvSpPr>
            <p:cNvPr id="51280" name="Rectangle 97"/>
            <p:cNvSpPr>
              <a:spLocks noChangeArrowheads="1"/>
            </p:cNvSpPr>
            <p:nvPr/>
          </p:nvSpPr>
          <p:spPr bwMode="auto">
            <a:xfrm>
              <a:off x="2404" y="1540"/>
              <a:ext cx="184" cy="184"/>
            </a:xfrm>
            <a:prstGeom prst="rect">
              <a:avLst/>
            </a:prstGeom>
            <a:solidFill>
              <a:srgbClr val="F6BF69"/>
            </a:solidFill>
            <a:ln w="12700">
              <a:solidFill>
                <a:schemeClr val="tx2"/>
              </a:solidFill>
              <a:miter lim="800000"/>
              <a:headEnd/>
              <a:tailEnd/>
            </a:ln>
          </p:spPr>
          <p:txBody>
            <a:bodyPr wrap="none" anchor="ctr"/>
            <a:lstStyle/>
            <a:p>
              <a:endParaRPr lang="en-US"/>
            </a:p>
          </p:txBody>
        </p:sp>
        <p:sp>
          <p:nvSpPr>
            <p:cNvPr id="51281" name="Rectangle 98"/>
            <p:cNvSpPr>
              <a:spLocks noChangeArrowheads="1"/>
            </p:cNvSpPr>
            <p:nvPr/>
          </p:nvSpPr>
          <p:spPr bwMode="auto">
            <a:xfrm>
              <a:off x="2292" y="1182"/>
              <a:ext cx="436"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3200" b="1">
                  <a:solidFill>
                    <a:schemeClr val="tx2"/>
                  </a:solidFill>
                </a:rPr>
                <a:t>. . .</a:t>
              </a:r>
            </a:p>
          </p:txBody>
        </p:sp>
        <p:grpSp>
          <p:nvGrpSpPr>
            <p:cNvPr id="51282" name="Group 99"/>
            <p:cNvGrpSpPr>
              <a:grpSpLocks/>
            </p:cNvGrpSpPr>
            <p:nvPr/>
          </p:nvGrpSpPr>
          <p:grpSpPr bwMode="auto">
            <a:xfrm>
              <a:off x="4749" y="628"/>
              <a:ext cx="675" cy="1244"/>
              <a:chOff x="4749" y="628"/>
              <a:chExt cx="675" cy="1244"/>
            </a:xfrm>
          </p:grpSpPr>
          <p:sp>
            <p:nvSpPr>
              <p:cNvPr id="51292" name="Oval 100"/>
              <p:cNvSpPr>
                <a:spLocks noChangeArrowheads="1"/>
              </p:cNvSpPr>
              <p:nvPr/>
            </p:nvSpPr>
            <p:spPr bwMode="auto">
              <a:xfrm>
                <a:off x="4757" y="628"/>
                <a:ext cx="663" cy="86"/>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1293" name="Line 101"/>
              <p:cNvSpPr>
                <a:spLocks noChangeShapeType="1"/>
              </p:cNvSpPr>
              <p:nvPr/>
            </p:nvSpPr>
            <p:spPr bwMode="auto">
              <a:xfrm>
                <a:off x="4753" y="672"/>
                <a:ext cx="0" cy="112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1294" name="Line 102"/>
              <p:cNvSpPr>
                <a:spLocks noChangeShapeType="1"/>
              </p:cNvSpPr>
              <p:nvPr/>
            </p:nvSpPr>
            <p:spPr bwMode="auto">
              <a:xfrm>
                <a:off x="5424" y="672"/>
                <a:ext cx="0" cy="112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1295" name="Arc 103"/>
              <p:cNvSpPr>
                <a:spLocks/>
              </p:cNvSpPr>
              <p:nvPr/>
            </p:nvSpPr>
            <p:spPr bwMode="auto">
              <a:xfrm>
                <a:off x="4749" y="1796"/>
                <a:ext cx="671" cy="76"/>
              </a:xfrm>
              <a:custGeom>
                <a:avLst/>
                <a:gdLst>
                  <a:gd name="T0" fmla="*/ 0 w 43200"/>
                  <a:gd name="T1" fmla="*/ 0 h 22186"/>
                  <a:gd name="T2" fmla="*/ 0 w 43200"/>
                  <a:gd name="T3" fmla="*/ 0 h 22186"/>
                  <a:gd name="T4" fmla="*/ 0 w 43200"/>
                  <a:gd name="T5" fmla="*/ 0 h 22186"/>
                  <a:gd name="T6" fmla="*/ 0 60000 65536"/>
                  <a:gd name="T7" fmla="*/ 0 60000 65536"/>
                  <a:gd name="T8" fmla="*/ 0 60000 65536"/>
                  <a:gd name="T9" fmla="*/ 0 w 43200"/>
                  <a:gd name="T10" fmla="*/ 0 h 22186"/>
                  <a:gd name="T11" fmla="*/ 43200 w 43200"/>
                  <a:gd name="T12" fmla="*/ 22186 h 22186"/>
                </a:gdLst>
                <a:ahLst/>
                <a:cxnLst>
                  <a:cxn ang="T6">
                    <a:pos x="T0" y="T1"/>
                  </a:cxn>
                  <a:cxn ang="T7">
                    <a:pos x="T2" y="T3"/>
                  </a:cxn>
                  <a:cxn ang="T8">
                    <a:pos x="T4" y="T5"/>
                  </a:cxn>
                </a:cxnLst>
                <a:rect l="T9" t="T10" r="T11" b="T12"/>
                <a:pathLst>
                  <a:path w="43200" h="22186" fill="none" extrusionOk="0">
                    <a:moveTo>
                      <a:pt x="43192" y="-1"/>
                    </a:moveTo>
                    <a:cubicBezTo>
                      <a:pt x="43197" y="195"/>
                      <a:pt x="43200" y="390"/>
                      <a:pt x="43200" y="586"/>
                    </a:cubicBezTo>
                    <a:cubicBezTo>
                      <a:pt x="43200" y="12515"/>
                      <a:pt x="33529" y="22186"/>
                      <a:pt x="21600" y="22186"/>
                    </a:cubicBezTo>
                    <a:cubicBezTo>
                      <a:pt x="9670" y="22185"/>
                      <a:pt x="-1" y="12515"/>
                      <a:pt x="-1" y="585"/>
                    </a:cubicBezTo>
                  </a:path>
                  <a:path w="43200" h="22186" stroke="0" extrusionOk="0">
                    <a:moveTo>
                      <a:pt x="43192" y="-1"/>
                    </a:moveTo>
                    <a:cubicBezTo>
                      <a:pt x="43197" y="195"/>
                      <a:pt x="43200" y="390"/>
                      <a:pt x="43200" y="586"/>
                    </a:cubicBezTo>
                    <a:cubicBezTo>
                      <a:pt x="43200" y="12515"/>
                      <a:pt x="33529" y="22186"/>
                      <a:pt x="21600" y="22186"/>
                    </a:cubicBezTo>
                    <a:cubicBezTo>
                      <a:pt x="9670" y="22185"/>
                      <a:pt x="-1" y="12515"/>
                      <a:pt x="-1" y="585"/>
                    </a:cubicBezTo>
                    <a:lnTo>
                      <a:pt x="21600" y="586"/>
                    </a:lnTo>
                    <a:close/>
                  </a:path>
                </a:pathLst>
              </a:custGeom>
              <a:noFill/>
              <a:ln w="12700" cap="rnd">
                <a:solidFill>
                  <a:schemeClr val="tx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51283" name="Line 104"/>
            <p:cNvSpPr>
              <a:spLocks noChangeShapeType="1"/>
            </p:cNvSpPr>
            <p:nvPr/>
          </p:nvSpPr>
          <p:spPr bwMode="auto">
            <a:xfrm>
              <a:off x="2785" y="1296"/>
              <a:ext cx="239"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51284" name="Line 105"/>
            <p:cNvSpPr>
              <a:spLocks noChangeShapeType="1"/>
            </p:cNvSpPr>
            <p:nvPr/>
          </p:nvSpPr>
          <p:spPr bwMode="auto">
            <a:xfrm flipV="1">
              <a:off x="3793" y="913"/>
              <a:ext cx="335" cy="383"/>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51285" name="Line 106"/>
            <p:cNvSpPr>
              <a:spLocks noChangeShapeType="1"/>
            </p:cNvSpPr>
            <p:nvPr/>
          </p:nvSpPr>
          <p:spPr bwMode="auto">
            <a:xfrm flipV="1">
              <a:off x="3793" y="1201"/>
              <a:ext cx="335" cy="95"/>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51286" name="Line 107"/>
            <p:cNvSpPr>
              <a:spLocks noChangeShapeType="1"/>
            </p:cNvSpPr>
            <p:nvPr/>
          </p:nvSpPr>
          <p:spPr bwMode="auto">
            <a:xfrm>
              <a:off x="3793" y="1297"/>
              <a:ext cx="335" cy="383"/>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51287" name="Line 108"/>
            <p:cNvSpPr>
              <a:spLocks noChangeShapeType="1"/>
            </p:cNvSpPr>
            <p:nvPr/>
          </p:nvSpPr>
          <p:spPr bwMode="auto">
            <a:xfrm>
              <a:off x="4417" y="864"/>
              <a:ext cx="38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51288" name="Line 109"/>
            <p:cNvSpPr>
              <a:spLocks noChangeShapeType="1"/>
            </p:cNvSpPr>
            <p:nvPr/>
          </p:nvSpPr>
          <p:spPr bwMode="auto">
            <a:xfrm>
              <a:off x="4417" y="1152"/>
              <a:ext cx="38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51289" name="Line 110"/>
            <p:cNvSpPr>
              <a:spLocks noChangeShapeType="1"/>
            </p:cNvSpPr>
            <p:nvPr/>
          </p:nvSpPr>
          <p:spPr bwMode="auto">
            <a:xfrm>
              <a:off x="4417" y="1680"/>
              <a:ext cx="38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51290" name="Freeform 111"/>
            <p:cNvSpPr>
              <a:spLocks/>
            </p:cNvSpPr>
            <p:nvPr/>
          </p:nvSpPr>
          <p:spPr bwMode="auto">
            <a:xfrm>
              <a:off x="4128" y="1056"/>
              <a:ext cx="266" cy="181"/>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91" name="Freeform 112"/>
            <p:cNvSpPr>
              <a:spLocks/>
            </p:cNvSpPr>
            <p:nvPr/>
          </p:nvSpPr>
          <p:spPr bwMode="auto">
            <a:xfrm>
              <a:off x="4128" y="720"/>
              <a:ext cx="266" cy="181"/>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chemeClr val="tx2"/>
              </a:solidFill>
              <a:round/>
              <a:headEnd type="none" w="sm" len="sm"/>
              <a:tailEnd type="none" w="sm" len="sm"/>
            </a:ln>
          </p:spPr>
          <p:txBody>
            <a:bodyPr/>
            <a:lstStyle/>
            <a:p>
              <a:endParaRPr lang="en-US"/>
            </a:p>
          </p:txBody>
        </p:sp>
      </p:grpSp>
      <p:grpSp>
        <p:nvGrpSpPr>
          <p:cNvPr id="51220" name="Group 114"/>
          <p:cNvGrpSpPr>
            <a:grpSpLocks/>
          </p:cNvGrpSpPr>
          <p:nvPr/>
        </p:nvGrpSpPr>
        <p:grpSpPr bwMode="auto">
          <a:xfrm>
            <a:off x="5454650" y="5060950"/>
            <a:ext cx="1611313" cy="257175"/>
            <a:chOff x="3436" y="2956"/>
            <a:chExt cx="1015" cy="162"/>
          </a:xfrm>
        </p:grpSpPr>
        <p:sp>
          <p:nvSpPr>
            <p:cNvPr id="51244" name="Freeform 115"/>
            <p:cNvSpPr>
              <a:spLocks/>
            </p:cNvSpPr>
            <p:nvPr/>
          </p:nvSpPr>
          <p:spPr bwMode="auto">
            <a:xfrm>
              <a:off x="3436" y="2956"/>
              <a:ext cx="144" cy="156"/>
            </a:xfrm>
            <a:custGeom>
              <a:avLst/>
              <a:gdLst>
                <a:gd name="T0" fmla="*/ 0 w 144"/>
                <a:gd name="T1" fmla="*/ 155 h 156"/>
                <a:gd name="T2" fmla="*/ 0 w 144"/>
                <a:gd name="T3" fmla="*/ 0 h 156"/>
                <a:gd name="T4" fmla="*/ 143 w 144"/>
                <a:gd name="T5" fmla="*/ 0 h 156"/>
                <a:gd name="T6" fmla="*/ 143 w 144"/>
                <a:gd name="T7" fmla="*/ 155 h 156"/>
                <a:gd name="T8" fmla="*/ 0 w 144"/>
                <a:gd name="T9" fmla="*/ 155 h 156"/>
                <a:gd name="T10" fmla="*/ 0 60000 65536"/>
                <a:gd name="T11" fmla="*/ 0 60000 65536"/>
                <a:gd name="T12" fmla="*/ 0 60000 65536"/>
                <a:gd name="T13" fmla="*/ 0 60000 65536"/>
                <a:gd name="T14" fmla="*/ 0 60000 65536"/>
                <a:gd name="T15" fmla="*/ 0 w 144"/>
                <a:gd name="T16" fmla="*/ 0 h 156"/>
                <a:gd name="T17" fmla="*/ 144 w 144"/>
                <a:gd name="T18" fmla="*/ 156 h 156"/>
              </a:gdLst>
              <a:ahLst/>
              <a:cxnLst>
                <a:cxn ang="T10">
                  <a:pos x="T0" y="T1"/>
                </a:cxn>
                <a:cxn ang="T11">
                  <a:pos x="T2" y="T3"/>
                </a:cxn>
                <a:cxn ang="T12">
                  <a:pos x="T4" y="T5"/>
                </a:cxn>
                <a:cxn ang="T13">
                  <a:pos x="T6" y="T7"/>
                </a:cxn>
                <a:cxn ang="T14">
                  <a:pos x="T8" y="T9"/>
                </a:cxn>
              </a:cxnLst>
              <a:rect l="T15" t="T16" r="T17" b="T18"/>
              <a:pathLst>
                <a:path w="144" h="156">
                  <a:moveTo>
                    <a:pt x="0" y="155"/>
                  </a:moveTo>
                  <a:lnTo>
                    <a:pt x="0" y="0"/>
                  </a:lnTo>
                  <a:lnTo>
                    <a:pt x="143" y="0"/>
                  </a:lnTo>
                  <a:lnTo>
                    <a:pt x="143" y="155"/>
                  </a:lnTo>
                  <a:lnTo>
                    <a:pt x="0" y="155"/>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45" name="Freeform 116"/>
            <p:cNvSpPr>
              <a:spLocks/>
            </p:cNvSpPr>
            <p:nvPr/>
          </p:nvSpPr>
          <p:spPr bwMode="auto">
            <a:xfrm>
              <a:off x="3638" y="2962"/>
              <a:ext cx="145" cy="156"/>
            </a:xfrm>
            <a:custGeom>
              <a:avLst/>
              <a:gdLst>
                <a:gd name="T0" fmla="*/ 0 w 145"/>
                <a:gd name="T1" fmla="*/ 155 h 156"/>
                <a:gd name="T2" fmla="*/ 0 w 145"/>
                <a:gd name="T3" fmla="*/ 0 h 156"/>
                <a:gd name="T4" fmla="*/ 144 w 145"/>
                <a:gd name="T5" fmla="*/ 0 h 156"/>
                <a:gd name="T6" fmla="*/ 144 w 145"/>
                <a:gd name="T7" fmla="*/ 155 h 156"/>
                <a:gd name="T8" fmla="*/ 0 w 145"/>
                <a:gd name="T9" fmla="*/ 155 h 156"/>
                <a:gd name="T10" fmla="*/ 0 60000 65536"/>
                <a:gd name="T11" fmla="*/ 0 60000 65536"/>
                <a:gd name="T12" fmla="*/ 0 60000 65536"/>
                <a:gd name="T13" fmla="*/ 0 60000 65536"/>
                <a:gd name="T14" fmla="*/ 0 60000 65536"/>
                <a:gd name="T15" fmla="*/ 0 w 145"/>
                <a:gd name="T16" fmla="*/ 0 h 156"/>
                <a:gd name="T17" fmla="*/ 145 w 145"/>
                <a:gd name="T18" fmla="*/ 156 h 156"/>
              </a:gdLst>
              <a:ahLst/>
              <a:cxnLst>
                <a:cxn ang="T10">
                  <a:pos x="T0" y="T1"/>
                </a:cxn>
                <a:cxn ang="T11">
                  <a:pos x="T2" y="T3"/>
                </a:cxn>
                <a:cxn ang="T12">
                  <a:pos x="T4" y="T5"/>
                </a:cxn>
                <a:cxn ang="T13">
                  <a:pos x="T6" y="T7"/>
                </a:cxn>
                <a:cxn ang="T14">
                  <a:pos x="T8" y="T9"/>
                </a:cxn>
              </a:cxnLst>
              <a:rect l="T15" t="T16" r="T17" b="T18"/>
              <a:pathLst>
                <a:path w="145" h="156">
                  <a:moveTo>
                    <a:pt x="0" y="155"/>
                  </a:moveTo>
                  <a:lnTo>
                    <a:pt x="0" y="0"/>
                  </a:lnTo>
                  <a:lnTo>
                    <a:pt x="144" y="0"/>
                  </a:lnTo>
                  <a:lnTo>
                    <a:pt x="144" y="155"/>
                  </a:lnTo>
                  <a:lnTo>
                    <a:pt x="0" y="155"/>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46" name="Freeform 117"/>
            <p:cNvSpPr>
              <a:spLocks/>
            </p:cNvSpPr>
            <p:nvPr/>
          </p:nvSpPr>
          <p:spPr bwMode="auto">
            <a:xfrm>
              <a:off x="4307" y="2962"/>
              <a:ext cx="144" cy="156"/>
            </a:xfrm>
            <a:custGeom>
              <a:avLst/>
              <a:gdLst>
                <a:gd name="T0" fmla="*/ 0 w 144"/>
                <a:gd name="T1" fmla="*/ 155 h 156"/>
                <a:gd name="T2" fmla="*/ 0 w 144"/>
                <a:gd name="T3" fmla="*/ 0 h 156"/>
                <a:gd name="T4" fmla="*/ 143 w 144"/>
                <a:gd name="T5" fmla="*/ 0 h 156"/>
                <a:gd name="T6" fmla="*/ 143 w 144"/>
                <a:gd name="T7" fmla="*/ 155 h 156"/>
                <a:gd name="T8" fmla="*/ 0 w 144"/>
                <a:gd name="T9" fmla="*/ 155 h 156"/>
                <a:gd name="T10" fmla="*/ 0 60000 65536"/>
                <a:gd name="T11" fmla="*/ 0 60000 65536"/>
                <a:gd name="T12" fmla="*/ 0 60000 65536"/>
                <a:gd name="T13" fmla="*/ 0 60000 65536"/>
                <a:gd name="T14" fmla="*/ 0 60000 65536"/>
                <a:gd name="T15" fmla="*/ 0 w 144"/>
                <a:gd name="T16" fmla="*/ 0 h 156"/>
                <a:gd name="T17" fmla="*/ 144 w 144"/>
                <a:gd name="T18" fmla="*/ 156 h 156"/>
              </a:gdLst>
              <a:ahLst/>
              <a:cxnLst>
                <a:cxn ang="T10">
                  <a:pos x="T0" y="T1"/>
                </a:cxn>
                <a:cxn ang="T11">
                  <a:pos x="T2" y="T3"/>
                </a:cxn>
                <a:cxn ang="T12">
                  <a:pos x="T4" y="T5"/>
                </a:cxn>
                <a:cxn ang="T13">
                  <a:pos x="T6" y="T7"/>
                </a:cxn>
                <a:cxn ang="T14">
                  <a:pos x="T8" y="T9"/>
                </a:cxn>
              </a:cxnLst>
              <a:rect l="T15" t="T16" r="T17" b="T18"/>
              <a:pathLst>
                <a:path w="144" h="156">
                  <a:moveTo>
                    <a:pt x="0" y="155"/>
                  </a:moveTo>
                  <a:lnTo>
                    <a:pt x="0" y="0"/>
                  </a:lnTo>
                  <a:lnTo>
                    <a:pt x="143" y="0"/>
                  </a:lnTo>
                  <a:lnTo>
                    <a:pt x="143" y="155"/>
                  </a:lnTo>
                  <a:lnTo>
                    <a:pt x="0" y="155"/>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47" name="Freeform 118"/>
            <p:cNvSpPr>
              <a:spLocks/>
            </p:cNvSpPr>
            <p:nvPr/>
          </p:nvSpPr>
          <p:spPr bwMode="auto">
            <a:xfrm>
              <a:off x="3955" y="3028"/>
              <a:ext cx="25" cy="36"/>
            </a:xfrm>
            <a:custGeom>
              <a:avLst/>
              <a:gdLst>
                <a:gd name="T0" fmla="*/ 24 w 25"/>
                <a:gd name="T1" fmla="*/ 18 h 36"/>
                <a:gd name="T2" fmla="*/ 11 w 25"/>
                <a:gd name="T3" fmla="*/ 0 h 36"/>
                <a:gd name="T4" fmla="*/ 0 w 25"/>
                <a:gd name="T5" fmla="*/ 18 h 36"/>
                <a:gd name="T6" fmla="*/ 11 w 25"/>
                <a:gd name="T7" fmla="*/ 35 h 36"/>
                <a:gd name="T8" fmla="*/ 24 w 25"/>
                <a:gd name="T9" fmla="*/ 18 h 36"/>
                <a:gd name="T10" fmla="*/ 0 60000 65536"/>
                <a:gd name="T11" fmla="*/ 0 60000 65536"/>
                <a:gd name="T12" fmla="*/ 0 60000 65536"/>
                <a:gd name="T13" fmla="*/ 0 60000 65536"/>
                <a:gd name="T14" fmla="*/ 0 60000 65536"/>
                <a:gd name="T15" fmla="*/ 0 w 25"/>
                <a:gd name="T16" fmla="*/ 0 h 36"/>
                <a:gd name="T17" fmla="*/ 25 w 25"/>
                <a:gd name="T18" fmla="*/ 36 h 36"/>
              </a:gdLst>
              <a:ahLst/>
              <a:cxnLst>
                <a:cxn ang="T10">
                  <a:pos x="T0" y="T1"/>
                </a:cxn>
                <a:cxn ang="T11">
                  <a:pos x="T2" y="T3"/>
                </a:cxn>
                <a:cxn ang="T12">
                  <a:pos x="T4" y="T5"/>
                </a:cxn>
                <a:cxn ang="T13">
                  <a:pos x="T6" y="T7"/>
                </a:cxn>
                <a:cxn ang="T14">
                  <a:pos x="T8" y="T9"/>
                </a:cxn>
              </a:cxnLst>
              <a:rect l="T15" t="T16" r="T17" b="T18"/>
              <a:pathLst>
                <a:path w="25" h="36">
                  <a:moveTo>
                    <a:pt x="24" y="18"/>
                  </a:moveTo>
                  <a:lnTo>
                    <a:pt x="11" y="0"/>
                  </a:lnTo>
                  <a:lnTo>
                    <a:pt x="0" y="18"/>
                  </a:lnTo>
                  <a:lnTo>
                    <a:pt x="11" y="35"/>
                  </a:lnTo>
                  <a:lnTo>
                    <a:pt x="24" y="18"/>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48" name="Freeform 119"/>
            <p:cNvSpPr>
              <a:spLocks/>
            </p:cNvSpPr>
            <p:nvPr/>
          </p:nvSpPr>
          <p:spPr bwMode="auto">
            <a:xfrm>
              <a:off x="4039" y="3028"/>
              <a:ext cx="24" cy="36"/>
            </a:xfrm>
            <a:custGeom>
              <a:avLst/>
              <a:gdLst>
                <a:gd name="T0" fmla="*/ 23 w 24"/>
                <a:gd name="T1" fmla="*/ 18 h 36"/>
                <a:gd name="T2" fmla="*/ 11 w 24"/>
                <a:gd name="T3" fmla="*/ 0 h 36"/>
                <a:gd name="T4" fmla="*/ 0 w 24"/>
                <a:gd name="T5" fmla="*/ 18 h 36"/>
                <a:gd name="T6" fmla="*/ 11 w 24"/>
                <a:gd name="T7" fmla="*/ 35 h 36"/>
                <a:gd name="T8" fmla="*/ 23 w 24"/>
                <a:gd name="T9" fmla="*/ 18 h 36"/>
                <a:gd name="T10" fmla="*/ 0 60000 65536"/>
                <a:gd name="T11" fmla="*/ 0 60000 65536"/>
                <a:gd name="T12" fmla="*/ 0 60000 65536"/>
                <a:gd name="T13" fmla="*/ 0 60000 65536"/>
                <a:gd name="T14" fmla="*/ 0 60000 65536"/>
                <a:gd name="T15" fmla="*/ 0 w 24"/>
                <a:gd name="T16" fmla="*/ 0 h 36"/>
                <a:gd name="T17" fmla="*/ 24 w 24"/>
                <a:gd name="T18" fmla="*/ 36 h 36"/>
              </a:gdLst>
              <a:ahLst/>
              <a:cxnLst>
                <a:cxn ang="T10">
                  <a:pos x="T0" y="T1"/>
                </a:cxn>
                <a:cxn ang="T11">
                  <a:pos x="T2" y="T3"/>
                </a:cxn>
                <a:cxn ang="T12">
                  <a:pos x="T4" y="T5"/>
                </a:cxn>
                <a:cxn ang="T13">
                  <a:pos x="T6" y="T7"/>
                </a:cxn>
                <a:cxn ang="T14">
                  <a:pos x="T8" y="T9"/>
                </a:cxn>
              </a:cxnLst>
              <a:rect l="T15" t="T16" r="T17" b="T18"/>
              <a:pathLst>
                <a:path w="24" h="36">
                  <a:moveTo>
                    <a:pt x="23" y="18"/>
                  </a:moveTo>
                  <a:lnTo>
                    <a:pt x="11" y="0"/>
                  </a:lnTo>
                  <a:lnTo>
                    <a:pt x="0" y="18"/>
                  </a:lnTo>
                  <a:lnTo>
                    <a:pt x="11" y="35"/>
                  </a:lnTo>
                  <a:lnTo>
                    <a:pt x="23" y="18"/>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49" name="Freeform 120"/>
            <p:cNvSpPr>
              <a:spLocks/>
            </p:cNvSpPr>
            <p:nvPr/>
          </p:nvSpPr>
          <p:spPr bwMode="auto">
            <a:xfrm>
              <a:off x="4128" y="3028"/>
              <a:ext cx="25" cy="36"/>
            </a:xfrm>
            <a:custGeom>
              <a:avLst/>
              <a:gdLst>
                <a:gd name="T0" fmla="*/ 24 w 25"/>
                <a:gd name="T1" fmla="*/ 18 h 36"/>
                <a:gd name="T2" fmla="*/ 11 w 25"/>
                <a:gd name="T3" fmla="*/ 0 h 36"/>
                <a:gd name="T4" fmla="*/ 0 w 25"/>
                <a:gd name="T5" fmla="*/ 18 h 36"/>
                <a:gd name="T6" fmla="*/ 11 w 25"/>
                <a:gd name="T7" fmla="*/ 35 h 36"/>
                <a:gd name="T8" fmla="*/ 24 w 25"/>
                <a:gd name="T9" fmla="*/ 18 h 36"/>
                <a:gd name="T10" fmla="*/ 0 60000 65536"/>
                <a:gd name="T11" fmla="*/ 0 60000 65536"/>
                <a:gd name="T12" fmla="*/ 0 60000 65536"/>
                <a:gd name="T13" fmla="*/ 0 60000 65536"/>
                <a:gd name="T14" fmla="*/ 0 60000 65536"/>
                <a:gd name="T15" fmla="*/ 0 w 25"/>
                <a:gd name="T16" fmla="*/ 0 h 36"/>
                <a:gd name="T17" fmla="*/ 25 w 25"/>
                <a:gd name="T18" fmla="*/ 36 h 36"/>
              </a:gdLst>
              <a:ahLst/>
              <a:cxnLst>
                <a:cxn ang="T10">
                  <a:pos x="T0" y="T1"/>
                </a:cxn>
                <a:cxn ang="T11">
                  <a:pos x="T2" y="T3"/>
                </a:cxn>
                <a:cxn ang="T12">
                  <a:pos x="T4" y="T5"/>
                </a:cxn>
                <a:cxn ang="T13">
                  <a:pos x="T6" y="T7"/>
                </a:cxn>
                <a:cxn ang="T14">
                  <a:pos x="T8" y="T9"/>
                </a:cxn>
              </a:cxnLst>
              <a:rect l="T15" t="T16" r="T17" b="T18"/>
              <a:pathLst>
                <a:path w="25" h="36">
                  <a:moveTo>
                    <a:pt x="24" y="18"/>
                  </a:moveTo>
                  <a:lnTo>
                    <a:pt x="11" y="0"/>
                  </a:lnTo>
                  <a:lnTo>
                    <a:pt x="0" y="18"/>
                  </a:lnTo>
                  <a:lnTo>
                    <a:pt x="11" y="35"/>
                  </a:lnTo>
                  <a:lnTo>
                    <a:pt x="24" y="18"/>
                  </a:lnTo>
                </a:path>
              </a:pathLst>
            </a:custGeom>
            <a:solidFill>
              <a:srgbClr val="F6BF69"/>
            </a:solidFill>
            <a:ln w="12700" cap="rnd">
              <a:solidFill>
                <a:srgbClr val="000000"/>
              </a:solidFill>
              <a:round/>
              <a:headEnd type="none" w="sm" len="sm"/>
              <a:tailEnd type="none" w="sm" len="sm"/>
            </a:ln>
          </p:spPr>
          <p:txBody>
            <a:bodyPr/>
            <a:lstStyle/>
            <a:p>
              <a:endParaRPr lang="en-US"/>
            </a:p>
          </p:txBody>
        </p:sp>
      </p:grpSp>
      <p:grpSp>
        <p:nvGrpSpPr>
          <p:cNvPr id="51221" name="Group 121"/>
          <p:cNvGrpSpPr>
            <a:grpSpLocks/>
          </p:cNvGrpSpPr>
          <p:nvPr/>
        </p:nvGrpSpPr>
        <p:grpSpPr bwMode="auto">
          <a:xfrm>
            <a:off x="5454650" y="5413375"/>
            <a:ext cx="1611313" cy="257175"/>
            <a:chOff x="3436" y="2956"/>
            <a:chExt cx="1015" cy="162"/>
          </a:xfrm>
        </p:grpSpPr>
        <p:sp>
          <p:nvSpPr>
            <p:cNvPr id="51238" name="Freeform 122"/>
            <p:cNvSpPr>
              <a:spLocks/>
            </p:cNvSpPr>
            <p:nvPr/>
          </p:nvSpPr>
          <p:spPr bwMode="auto">
            <a:xfrm>
              <a:off x="3436" y="2956"/>
              <a:ext cx="144" cy="156"/>
            </a:xfrm>
            <a:custGeom>
              <a:avLst/>
              <a:gdLst>
                <a:gd name="T0" fmla="*/ 0 w 144"/>
                <a:gd name="T1" fmla="*/ 155 h 156"/>
                <a:gd name="T2" fmla="*/ 0 w 144"/>
                <a:gd name="T3" fmla="*/ 0 h 156"/>
                <a:gd name="T4" fmla="*/ 143 w 144"/>
                <a:gd name="T5" fmla="*/ 0 h 156"/>
                <a:gd name="T6" fmla="*/ 143 w 144"/>
                <a:gd name="T7" fmla="*/ 155 h 156"/>
                <a:gd name="T8" fmla="*/ 0 w 144"/>
                <a:gd name="T9" fmla="*/ 155 h 156"/>
                <a:gd name="T10" fmla="*/ 0 60000 65536"/>
                <a:gd name="T11" fmla="*/ 0 60000 65536"/>
                <a:gd name="T12" fmla="*/ 0 60000 65536"/>
                <a:gd name="T13" fmla="*/ 0 60000 65536"/>
                <a:gd name="T14" fmla="*/ 0 60000 65536"/>
                <a:gd name="T15" fmla="*/ 0 w 144"/>
                <a:gd name="T16" fmla="*/ 0 h 156"/>
                <a:gd name="T17" fmla="*/ 144 w 144"/>
                <a:gd name="T18" fmla="*/ 156 h 156"/>
              </a:gdLst>
              <a:ahLst/>
              <a:cxnLst>
                <a:cxn ang="T10">
                  <a:pos x="T0" y="T1"/>
                </a:cxn>
                <a:cxn ang="T11">
                  <a:pos x="T2" y="T3"/>
                </a:cxn>
                <a:cxn ang="T12">
                  <a:pos x="T4" y="T5"/>
                </a:cxn>
                <a:cxn ang="T13">
                  <a:pos x="T6" y="T7"/>
                </a:cxn>
                <a:cxn ang="T14">
                  <a:pos x="T8" y="T9"/>
                </a:cxn>
              </a:cxnLst>
              <a:rect l="T15" t="T16" r="T17" b="T18"/>
              <a:pathLst>
                <a:path w="144" h="156">
                  <a:moveTo>
                    <a:pt x="0" y="155"/>
                  </a:moveTo>
                  <a:lnTo>
                    <a:pt x="0" y="0"/>
                  </a:lnTo>
                  <a:lnTo>
                    <a:pt x="143" y="0"/>
                  </a:lnTo>
                  <a:lnTo>
                    <a:pt x="143" y="155"/>
                  </a:lnTo>
                  <a:lnTo>
                    <a:pt x="0" y="155"/>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39" name="Freeform 123"/>
            <p:cNvSpPr>
              <a:spLocks/>
            </p:cNvSpPr>
            <p:nvPr/>
          </p:nvSpPr>
          <p:spPr bwMode="auto">
            <a:xfrm>
              <a:off x="3638" y="2962"/>
              <a:ext cx="145" cy="156"/>
            </a:xfrm>
            <a:custGeom>
              <a:avLst/>
              <a:gdLst>
                <a:gd name="T0" fmla="*/ 0 w 145"/>
                <a:gd name="T1" fmla="*/ 155 h 156"/>
                <a:gd name="T2" fmla="*/ 0 w 145"/>
                <a:gd name="T3" fmla="*/ 0 h 156"/>
                <a:gd name="T4" fmla="*/ 144 w 145"/>
                <a:gd name="T5" fmla="*/ 0 h 156"/>
                <a:gd name="T6" fmla="*/ 144 w 145"/>
                <a:gd name="T7" fmla="*/ 155 h 156"/>
                <a:gd name="T8" fmla="*/ 0 w 145"/>
                <a:gd name="T9" fmla="*/ 155 h 156"/>
                <a:gd name="T10" fmla="*/ 0 60000 65536"/>
                <a:gd name="T11" fmla="*/ 0 60000 65536"/>
                <a:gd name="T12" fmla="*/ 0 60000 65536"/>
                <a:gd name="T13" fmla="*/ 0 60000 65536"/>
                <a:gd name="T14" fmla="*/ 0 60000 65536"/>
                <a:gd name="T15" fmla="*/ 0 w 145"/>
                <a:gd name="T16" fmla="*/ 0 h 156"/>
                <a:gd name="T17" fmla="*/ 145 w 145"/>
                <a:gd name="T18" fmla="*/ 156 h 156"/>
              </a:gdLst>
              <a:ahLst/>
              <a:cxnLst>
                <a:cxn ang="T10">
                  <a:pos x="T0" y="T1"/>
                </a:cxn>
                <a:cxn ang="T11">
                  <a:pos x="T2" y="T3"/>
                </a:cxn>
                <a:cxn ang="T12">
                  <a:pos x="T4" y="T5"/>
                </a:cxn>
                <a:cxn ang="T13">
                  <a:pos x="T6" y="T7"/>
                </a:cxn>
                <a:cxn ang="T14">
                  <a:pos x="T8" y="T9"/>
                </a:cxn>
              </a:cxnLst>
              <a:rect l="T15" t="T16" r="T17" b="T18"/>
              <a:pathLst>
                <a:path w="145" h="156">
                  <a:moveTo>
                    <a:pt x="0" y="155"/>
                  </a:moveTo>
                  <a:lnTo>
                    <a:pt x="0" y="0"/>
                  </a:lnTo>
                  <a:lnTo>
                    <a:pt x="144" y="0"/>
                  </a:lnTo>
                  <a:lnTo>
                    <a:pt x="144" y="155"/>
                  </a:lnTo>
                  <a:lnTo>
                    <a:pt x="0" y="155"/>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40" name="Freeform 124"/>
            <p:cNvSpPr>
              <a:spLocks/>
            </p:cNvSpPr>
            <p:nvPr/>
          </p:nvSpPr>
          <p:spPr bwMode="auto">
            <a:xfrm>
              <a:off x="4307" y="2962"/>
              <a:ext cx="144" cy="156"/>
            </a:xfrm>
            <a:custGeom>
              <a:avLst/>
              <a:gdLst>
                <a:gd name="T0" fmla="*/ 0 w 144"/>
                <a:gd name="T1" fmla="*/ 155 h 156"/>
                <a:gd name="T2" fmla="*/ 0 w 144"/>
                <a:gd name="T3" fmla="*/ 0 h 156"/>
                <a:gd name="T4" fmla="*/ 143 w 144"/>
                <a:gd name="T5" fmla="*/ 0 h 156"/>
                <a:gd name="T6" fmla="*/ 143 w 144"/>
                <a:gd name="T7" fmla="*/ 155 h 156"/>
                <a:gd name="T8" fmla="*/ 0 w 144"/>
                <a:gd name="T9" fmla="*/ 155 h 156"/>
                <a:gd name="T10" fmla="*/ 0 60000 65536"/>
                <a:gd name="T11" fmla="*/ 0 60000 65536"/>
                <a:gd name="T12" fmla="*/ 0 60000 65536"/>
                <a:gd name="T13" fmla="*/ 0 60000 65536"/>
                <a:gd name="T14" fmla="*/ 0 60000 65536"/>
                <a:gd name="T15" fmla="*/ 0 w 144"/>
                <a:gd name="T16" fmla="*/ 0 h 156"/>
                <a:gd name="T17" fmla="*/ 144 w 144"/>
                <a:gd name="T18" fmla="*/ 156 h 156"/>
              </a:gdLst>
              <a:ahLst/>
              <a:cxnLst>
                <a:cxn ang="T10">
                  <a:pos x="T0" y="T1"/>
                </a:cxn>
                <a:cxn ang="T11">
                  <a:pos x="T2" y="T3"/>
                </a:cxn>
                <a:cxn ang="T12">
                  <a:pos x="T4" y="T5"/>
                </a:cxn>
                <a:cxn ang="T13">
                  <a:pos x="T6" y="T7"/>
                </a:cxn>
                <a:cxn ang="T14">
                  <a:pos x="T8" y="T9"/>
                </a:cxn>
              </a:cxnLst>
              <a:rect l="T15" t="T16" r="T17" b="T18"/>
              <a:pathLst>
                <a:path w="144" h="156">
                  <a:moveTo>
                    <a:pt x="0" y="155"/>
                  </a:moveTo>
                  <a:lnTo>
                    <a:pt x="0" y="0"/>
                  </a:lnTo>
                  <a:lnTo>
                    <a:pt x="143" y="0"/>
                  </a:lnTo>
                  <a:lnTo>
                    <a:pt x="143" y="155"/>
                  </a:lnTo>
                  <a:lnTo>
                    <a:pt x="0" y="155"/>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41" name="Freeform 125"/>
            <p:cNvSpPr>
              <a:spLocks/>
            </p:cNvSpPr>
            <p:nvPr/>
          </p:nvSpPr>
          <p:spPr bwMode="auto">
            <a:xfrm>
              <a:off x="3955" y="3028"/>
              <a:ext cx="25" cy="36"/>
            </a:xfrm>
            <a:custGeom>
              <a:avLst/>
              <a:gdLst>
                <a:gd name="T0" fmla="*/ 24 w 25"/>
                <a:gd name="T1" fmla="*/ 18 h 36"/>
                <a:gd name="T2" fmla="*/ 11 w 25"/>
                <a:gd name="T3" fmla="*/ 0 h 36"/>
                <a:gd name="T4" fmla="*/ 0 w 25"/>
                <a:gd name="T5" fmla="*/ 18 h 36"/>
                <a:gd name="T6" fmla="*/ 11 w 25"/>
                <a:gd name="T7" fmla="*/ 35 h 36"/>
                <a:gd name="T8" fmla="*/ 24 w 25"/>
                <a:gd name="T9" fmla="*/ 18 h 36"/>
                <a:gd name="T10" fmla="*/ 0 60000 65536"/>
                <a:gd name="T11" fmla="*/ 0 60000 65536"/>
                <a:gd name="T12" fmla="*/ 0 60000 65536"/>
                <a:gd name="T13" fmla="*/ 0 60000 65536"/>
                <a:gd name="T14" fmla="*/ 0 60000 65536"/>
                <a:gd name="T15" fmla="*/ 0 w 25"/>
                <a:gd name="T16" fmla="*/ 0 h 36"/>
                <a:gd name="T17" fmla="*/ 25 w 25"/>
                <a:gd name="T18" fmla="*/ 36 h 36"/>
              </a:gdLst>
              <a:ahLst/>
              <a:cxnLst>
                <a:cxn ang="T10">
                  <a:pos x="T0" y="T1"/>
                </a:cxn>
                <a:cxn ang="T11">
                  <a:pos x="T2" y="T3"/>
                </a:cxn>
                <a:cxn ang="T12">
                  <a:pos x="T4" y="T5"/>
                </a:cxn>
                <a:cxn ang="T13">
                  <a:pos x="T6" y="T7"/>
                </a:cxn>
                <a:cxn ang="T14">
                  <a:pos x="T8" y="T9"/>
                </a:cxn>
              </a:cxnLst>
              <a:rect l="T15" t="T16" r="T17" b="T18"/>
              <a:pathLst>
                <a:path w="25" h="36">
                  <a:moveTo>
                    <a:pt x="24" y="18"/>
                  </a:moveTo>
                  <a:lnTo>
                    <a:pt x="11" y="0"/>
                  </a:lnTo>
                  <a:lnTo>
                    <a:pt x="0" y="18"/>
                  </a:lnTo>
                  <a:lnTo>
                    <a:pt x="11" y="35"/>
                  </a:lnTo>
                  <a:lnTo>
                    <a:pt x="24" y="18"/>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42" name="Freeform 126"/>
            <p:cNvSpPr>
              <a:spLocks/>
            </p:cNvSpPr>
            <p:nvPr/>
          </p:nvSpPr>
          <p:spPr bwMode="auto">
            <a:xfrm>
              <a:off x="4039" y="3028"/>
              <a:ext cx="24" cy="36"/>
            </a:xfrm>
            <a:custGeom>
              <a:avLst/>
              <a:gdLst>
                <a:gd name="T0" fmla="*/ 23 w 24"/>
                <a:gd name="T1" fmla="*/ 18 h 36"/>
                <a:gd name="T2" fmla="*/ 11 w 24"/>
                <a:gd name="T3" fmla="*/ 0 h 36"/>
                <a:gd name="T4" fmla="*/ 0 w 24"/>
                <a:gd name="T5" fmla="*/ 18 h 36"/>
                <a:gd name="T6" fmla="*/ 11 w 24"/>
                <a:gd name="T7" fmla="*/ 35 h 36"/>
                <a:gd name="T8" fmla="*/ 23 w 24"/>
                <a:gd name="T9" fmla="*/ 18 h 36"/>
                <a:gd name="T10" fmla="*/ 0 60000 65536"/>
                <a:gd name="T11" fmla="*/ 0 60000 65536"/>
                <a:gd name="T12" fmla="*/ 0 60000 65536"/>
                <a:gd name="T13" fmla="*/ 0 60000 65536"/>
                <a:gd name="T14" fmla="*/ 0 60000 65536"/>
                <a:gd name="T15" fmla="*/ 0 w 24"/>
                <a:gd name="T16" fmla="*/ 0 h 36"/>
                <a:gd name="T17" fmla="*/ 24 w 24"/>
                <a:gd name="T18" fmla="*/ 36 h 36"/>
              </a:gdLst>
              <a:ahLst/>
              <a:cxnLst>
                <a:cxn ang="T10">
                  <a:pos x="T0" y="T1"/>
                </a:cxn>
                <a:cxn ang="T11">
                  <a:pos x="T2" y="T3"/>
                </a:cxn>
                <a:cxn ang="T12">
                  <a:pos x="T4" y="T5"/>
                </a:cxn>
                <a:cxn ang="T13">
                  <a:pos x="T6" y="T7"/>
                </a:cxn>
                <a:cxn ang="T14">
                  <a:pos x="T8" y="T9"/>
                </a:cxn>
              </a:cxnLst>
              <a:rect l="T15" t="T16" r="T17" b="T18"/>
              <a:pathLst>
                <a:path w="24" h="36">
                  <a:moveTo>
                    <a:pt x="23" y="18"/>
                  </a:moveTo>
                  <a:lnTo>
                    <a:pt x="11" y="0"/>
                  </a:lnTo>
                  <a:lnTo>
                    <a:pt x="0" y="18"/>
                  </a:lnTo>
                  <a:lnTo>
                    <a:pt x="11" y="35"/>
                  </a:lnTo>
                  <a:lnTo>
                    <a:pt x="23" y="18"/>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43" name="Freeform 127"/>
            <p:cNvSpPr>
              <a:spLocks/>
            </p:cNvSpPr>
            <p:nvPr/>
          </p:nvSpPr>
          <p:spPr bwMode="auto">
            <a:xfrm>
              <a:off x="4128" y="3028"/>
              <a:ext cx="25" cy="36"/>
            </a:xfrm>
            <a:custGeom>
              <a:avLst/>
              <a:gdLst>
                <a:gd name="T0" fmla="*/ 24 w 25"/>
                <a:gd name="T1" fmla="*/ 18 h 36"/>
                <a:gd name="T2" fmla="*/ 11 w 25"/>
                <a:gd name="T3" fmla="*/ 0 h 36"/>
                <a:gd name="T4" fmla="*/ 0 w 25"/>
                <a:gd name="T5" fmla="*/ 18 h 36"/>
                <a:gd name="T6" fmla="*/ 11 w 25"/>
                <a:gd name="T7" fmla="*/ 35 h 36"/>
                <a:gd name="T8" fmla="*/ 24 w 25"/>
                <a:gd name="T9" fmla="*/ 18 h 36"/>
                <a:gd name="T10" fmla="*/ 0 60000 65536"/>
                <a:gd name="T11" fmla="*/ 0 60000 65536"/>
                <a:gd name="T12" fmla="*/ 0 60000 65536"/>
                <a:gd name="T13" fmla="*/ 0 60000 65536"/>
                <a:gd name="T14" fmla="*/ 0 60000 65536"/>
                <a:gd name="T15" fmla="*/ 0 w 25"/>
                <a:gd name="T16" fmla="*/ 0 h 36"/>
                <a:gd name="T17" fmla="*/ 25 w 25"/>
                <a:gd name="T18" fmla="*/ 36 h 36"/>
              </a:gdLst>
              <a:ahLst/>
              <a:cxnLst>
                <a:cxn ang="T10">
                  <a:pos x="T0" y="T1"/>
                </a:cxn>
                <a:cxn ang="T11">
                  <a:pos x="T2" y="T3"/>
                </a:cxn>
                <a:cxn ang="T12">
                  <a:pos x="T4" y="T5"/>
                </a:cxn>
                <a:cxn ang="T13">
                  <a:pos x="T6" y="T7"/>
                </a:cxn>
                <a:cxn ang="T14">
                  <a:pos x="T8" y="T9"/>
                </a:cxn>
              </a:cxnLst>
              <a:rect l="T15" t="T16" r="T17" b="T18"/>
              <a:pathLst>
                <a:path w="25" h="36">
                  <a:moveTo>
                    <a:pt x="24" y="18"/>
                  </a:moveTo>
                  <a:lnTo>
                    <a:pt x="11" y="0"/>
                  </a:lnTo>
                  <a:lnTo>
                    <a:pt x="0" y="18"/>
                  </a:lnTo>
                  <a:lnTo>
                    <a:pt x="11" y="35"/>
                  </a:lnTo>
                  <a:lnTo>
                    <a:pt x="24" y="18"/>
                  </a:lnTo>
                </a:path>
              </a:pathLst>
            </a:custGeom>
            <a:solidFill>
              <a:srgbClr val="F6BF69"/>
            </a:solidFill>
            <a:ln w="12700" cap="rnd">
              <a:solidFill>
                <a:srgbClr val="000000"/>
              </a:solidFill>
              <a:round/>
              <a:headEnd type="none" w="sm" len="sm"/>
              <a:tailEnd type="none" w="sm" len="sm"/>
            </a:ln>
          </p:spPr>
          <p:txBody>
            <a:bodyPr/>
            <a:lstStyle/>
            <a:p>
              <a:endParaRPr lang="en-US"/>
            </a:p>
          </p:txBody>
        </p:sp>
      </p:grpSp>
      <p:grpSp>
        <p:nvGrpSpPr>
          <p:cNvPr id="51222" name="Group 128"/>
          <p:cNvGrpSpPr>
            <a:grpSpLocks/>
          </p:cNvGrpSpPr>
          <p:nvPr/>
        </p:nvGrpSpPr>
        <p:grpSpPr bwMode="auto">
          <a:xfrm>
            <a:off x="5454650" y="5718175"/>
            <a:ext cx="1611313" cy="257175"/>
            <a:chOff x="3436" y="2956"/>
            <a:chExt cx="1015" cy="162"/>
          </a:xfrm>
        </p:grpSpPr>
        <p:sp>
          <p:nvSpPr>
            <p:cNvPr id="51232" name="Freeform 129"/>
            <p:cNvSpPr>
              <a:spLocks/>
            </p:cNvSpPr>
            <p:nvPr/>
          </p:nvSpPr>
          <p:spPr bwMode="auto">
            <a:xfrm>
              <a:off x="3436" y="2956"/>
              <a:ext cx="144" cy="156"/>
            </a:xfrm>
            <a:custGeom>
              <a:avLst/>
              <a:gdLst>
                <a:gd name="T0" fmla="*/ 0 w 144"/>
                <a:gd name="T1" fmla="*/ 155 h 156"/>
                <a:gd name="T2" fmla="*/ 0 w 144"/>
                <a:gd name="T3" fmla="*/ 0 h 156"/>
                <a:gd name="T4" fmla="*/ 143 w 144"/>
                <a:gd name="T5" fmla="*/ 0 h 156"/>
                <a:gd name="T6" fmla="*/ 143 w 144"/>
                <a:gd name="T7" fmla="*/ 155 h 156"/>
                <a:gd name="T8" fmla="*/ 0 w 144"/>
                <a:gd name="T9" fmla="*/ 155 h 156"/>
                <a:gd name="T10" fmla="*/ 0 60000 65536"/>
                <a:gd name="T11" fmla="*/ 0 60000 65536"/>
                <a:gd name="T12" fmla="*/ 0 60000 65536"/>
                <a:gd name="T13" fmla="*/ 0 60000 65536"/>
                <a:gd name="T14" fmla="*/ 0 60000 65536"/>
                <a:gd name="T15" fmla="*/ 0 w 144"/>
                <a:gd name="T16" fmla="*/ 0 h 156"/>
                <a:gd name="T17" fmla="*/ 144 w 144"/>
                <a:gd name="T18" fmla="*/ 156 h 156"/>
              </a:gdLst>
              <a:ahLst/>
              <a:cxnLst>
                <a:cxn ang="T10">
                  <a:pos x="T0" y="T1"/>
                </a:cxn>
                <a:cxn ang="T11">
                  <a:pos x="T2" y="T3"/>
                </a:cxn>
                <a:cxn ang="T12">
                  <a:pos x="T4" y="T5"/>
                </a:cxn>
                <a:cxn ang="T13">
                  <a:pos x="T6" y="T7"/>
                </a:cxn>
                <a:cxn ang="T14">
                  <a:pos x="T8" y="T9"/>
                </a:cxn>
              </a:cxnLst>
              <a:rect l="T15" t="T16" r="T17" b="T18"/>
              <a:pathLst>
                <a:path w="144" h="156">
                  <a:moveTo>
                    <a:pt x="0" y="155"/>
                  </a:moveTo>
                  <a:lnTo>
                    <a:pt x="0" y="0"/>
                  </a:lnTo>
                  <a:lnTo>
                    <a:pt x="143" y="0"/>
                  </a:lnTo>
                  <a:lnTo>
                    <a:pt x="143" y="155"/>
                  </a:lnTo>
                  <a:lnTo>
                    <a:pt x="0" y="155"/>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33" name="Freeform 130"/>
            <p:cNvSpPr>
              <a:spLocks/>
            </p:cNvSpPr>
            <p:nvPr/>
          </p:nvSpPr>
          <p:spPr bwMode="auto">
            <a:xfrm>
              <a:off x="3638" y="2962"/>
              <a:ext cx="145" cy="156"/>
            </a:xfrm>
            <a:custGeom>
              <a:avLst/>
              <a:gdLst>
                <a:gd name="T0" fmla="*/ 0 w 145"/>
                <a:gd name="T1" fmla="*/ 155 h 156"/>
                <a:gd name="T2" fmla="*/ 0 w 145"/>
                <a:gd name="T3" fmla="*/ 0 h 156"/>
                <a:gd name="T4" fmla="*/ 144 w 145"/>
                <a:gd name="T5" fmla="*/ 0 h 156"/>
                <a:gd name="T6" fmla="*/ 144 w 145"/>
                <a:gd name="T7" fmla="*/ 155 h 156"/>
                <a:gd name="T8" fmla="*/ 0 w 145"/>
                <a:gd name="T9" fmla="*/ 155 h 156"/>
                <a:gd name="T10" fmla="*/ 0 60000 65536"/>
                <a:gd name="T11" fmla="*/ 0 60000 65536"/>
                <a:gd name="T12" fmla="*/ 0 60000 65536"/>
                <a:gd name="T13" fmla="*/ 0 60000 65536"/>
                <a:gd name="T14" fmla="*/ 0 60000 65536"/>
                <a:gd name="T15" fmla="*/ 0 w 145"/>
                <a:gd name="T16" fmla="*/ 0 h 156"/>
                <a:gd name="T17" fmla="*/ 145 w 145"/>
                <a:gd name="T18" fmla="*/ 156 h 156"/>
              </a:gdLst>
              <a:ahLst/>
              <a:cxnLst>
                <a:cxn ang="T10">
                  <a:pos x="T0" y="T1"/>
                </a:cxn>
                <a:cxn ang="T11">
                  <a:pos x="T2" y="T3"/>
                </a:cxn>
                <a:cxn ang="T12">
                  <a:pos x="T4" y="T5"/>
                </a:cxn>
                <a:cxn ang="T13">
                  <a:pos x="T6" y="T7"/>
                </a:cxn>
                <a:cxn ang="T14">
                  <a:pos x="T8" y="T9"/>
                </a:cxn>
              </a:cxnLst>
              <a:rect l="T15" t="T16" r="T17" b="T18"/>
              <a:pathLst>
                <a:path w="145" h="156">
                  <a:moveTo>
                    <a:pt x="0" y="155"/>
                  </a:moveTo>
                  <a:lnTo>
                    <a:pt x="0" y="0"/>
                  </a:lnTo>
                  <a:lnTo>
                    <a:pt x="144" y="0"/>
                  </a:lnTo>
                  <a:lnTo>
                    <a:pt x="144" y="155"/>
                  </a:lnTo>
                  <a:lnTo>
                    <a:pt x="0" y="155"/>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34" name="Freeform 131"/>
            <p:cNvSpPr>
              <a:spLocks/>
            </p:cNvSpPr>
            <p:nvPr/>
          </p:nvSpPr>
          <p:spPr bwMode="auto">
            <a:xfrm>
              <a:off x="4307" y="2962"/>
              <a:ext cx="144" cy="156"/>
            </a:xfrm>
            <a:custGeom>
              <a:avLst/>
              <a:gdLst>
                <a:gd name="T0" fmla="*/ 0 w 144"/>
                <a:gd name="T1" fmla="*/ 155 h 156"/>
                <a:gd name="T2" fmla="*/ 0 w 144"/>
                <a:gd name="T3" fmla="*/ 0 h 156"/>
                <a:gd name="T4" fmla="*/ 143 w 144"/>
                <a:gd name="T5" fmla="*/ 0 h 156"/>
                <a:gd name="T6" fmla="*/ 143 w 144"/>
                <a:gd name="T7" fmla="*/ 155 h 156"/>
                <a:gd name="T8" fmla="*/ 0 w 144"/>
                <a:gd name="T9" fmla="*/ 155 h 156"/>
                <a:gd name="T10" fmla="*/ 0 60000 65536"/>
                <a:gd name="T11" fmla="*/ 0 60000 65536"/>
                <a:gd name="T12" fmla="*/ 0 60000 65536"/>
                <a:gd name="T13" fmla="*/ 0 60000 65536"/>
                <a:gd name="T14" fmla="*/ 0 60000 65536"/>
                <a:gd name="T15" fmla="*/ 0 w 144"/>
                <a:gd name="T16" fmla="*/ 0 h 156"/>
                <a:gd name="T17" fmla="*/ 144 w 144"/>
                <a:gd name="T18" fmla="*/ 156 h 156"/>
              </a:gdLst>
              <a:ahLst/>
              <a:cxnLst>
                <a:cxn ang="T10">
                  <a:pos x="T0" y="T1"/>
                </a:cxn>
                <a:cxn ang="T11">
                  <a:pos x="T2" y="T3"/>
                </a:cxn>
                <a:cxn ang="T12">
                  <a:pos x="T4" y="T5"/>
                </a:cxn>
                <a:cxn ang="T13">
                  <a:pos x="T6" y="T7"/>
                </a:cxn>
                <a:cxn ang="T14">
                  <a:pos x="T8" y="T9"/>
                </a:cxn>
              </a:cxnLst>
              <a:rect l="T15" t="T16" r="T17" b="T18"/>
              <a:pathLst>
                <a:path w="144" h="156">
                  <a:moveTo>
                    <a:pt x="0" y="155"/>
                  </a:moveTo>
                  <a:lnTo>
                    <a:pt x="0" y="0"/>
                  </a:lnTo>
                  <a:lnTo>
                    <a:pt x="143" y="0"/>
                  </a:lnTo>
                  <a:lnTo>
                    <a:pt x="143" y="155"/>
                  </a:lnTo>
                  <a:lnTo>
                    <a:pt x="0" y="155"/>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35" name="Freeform 132"/>
            <p:cNvSpPr>
              <a:spLocks/>
            </p:cNvSpPr>
            <p:nvPr/>
          </p:nvSpPr>
          <p:spPr bwMode="auto">
            <a:xfrm>
              <a:off x="3955" y="3028"/>
              <a:ext cx="25" cy="36"/>
            </a:xfrm>
            <a:custGeom>
              <a:avLst/>
              <a:gdLst>
                <a:gd name="T0" fmla="*/ 24 w 25"/>
                <a:gd name="T1" fmla="*/ 18 h 36"/>
                <a:gd name="T2" fmla="*/ 11 w 25"/>
                <a:gd name="T3" fmla="*/ 0 h 36"/>
                <a:gd name="T4" fmla="*/ 0 w 25"/>
                <a:gd name="T5" fmla="*/ 18 h 36"/>
                <a:gd name="T6" fmla="*/ 11 w 25"/>
                <a:gd name="T7" fmla="*/ 35 h 36"/>
                <a:gd name="T8" fmla="*/ 24 w 25"/>
                <a:gd name="T9" fmla="*/ 18 h 36"/>
                <a:gd name="T10" fmla="*/ 0 60000 65536"/>
                <a:gd name="T11" fmla="*/ 0 60000 65536"/>
                <a:gd name="T12" fmla="*/ 0 60000 65536"/>
                <a:gd name="T13" fmla="*/ 0 60000 65536"/>
                <a:gd name="T14" fmla="*/ 0 60000 65536"/>
                <a:gd name="T15" fmla="*/ 0 w 25"/>
                <a:gd name="T16" fmla="*/ 0 h 36"/>
                <a:gd name="T17" fmla="*/ 25 w 25"/>
                <a:gd name="T18" fmla="*/ 36 h 36"/>
              </a:gdLst>
              <a:ahLst/>
              <a:cxnLst>
                <a:cxn ang="T10">
                  <a:pos x="T0" y="T1"/>
                </a:cxn>
                <a:cxn ang="T11">
                  <a:pos x="T2" y="T3"/>
                </a:cxn>
                <a:cxn ang="T12">
                  <a:pos x="T4" y="T5"/>
                </a:cxn>
                <a:cxn ang="T13">
                  <a:pos x="T6" y="T7"/>
                </a:cxn>
                <a:cxn ang="T14">
                  <a:pos x="T8" y="T9"/>
                </a:cxn>
              </a:cxnLst>
              <a:rect l="T15" t="T16" r="T17" b="T18"/>
              <a:pathLst>
                <a:path w="25" h="36">
                  <a:moveTo>
                    <a:pt x="24" y="18"/>
                  </a:moveTo>
                  <a:lnTo>
                    <a:pt x="11" y="0"/>
                  </a:lnTo>
                  <a:lnTo>
                    <a:pt x="0" y="18"/>
                  </a:lnTo>
                  <a:lnTo>
                    <a:pt x="11" y="35"/>
                  </a:lnTo>
                  <a:lnTo>
                    <a:pt x="24" y="18"/>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36" name="Freeform 133"/>
            <p:cNvSpPr>
              <a:spLocks/>
            </p:cNvSpPr>
            <p:nvPr/>
          </p:nvSpPr>
          <p:spPr bwMode="auto">
            <a:xfrm>
              <a:off x="4039" y="3028"/>
              <a:ext cx="24" cy="36"/>
            </a:xfrm>
            <a:custGeom>
              <a:avLst/>
              <a:gdLst>
                <a:gd name="T0" fmla="*/ 23 w 24"/>
                <a:gd name="T1" fmla="*/ 18 h 36"/>
                <a:gd name="T2" fmla="*/ 11 w 24"/>
                <a:gd name="T3" fmla="*/ 0 h 36"/>
                <a:gd name="T4" fmla="*/ 0 w 24"/>
                <a:gd name="T5" fmla="*/ 18 h 36"/>
                <a:gd name="T6" fmla="*/ 11 w 24"/>
                <a:gd name="T7" fmla="*/ 35 h 36"/>
                <a:gd name="T8" fmla="*/ 23 w 24"/>
                <a:gd name="T9" fmla="*/ 18 h 36"/>
                <a:gd name="T10" fmla="*/ 0 60000 65536"/>
                <a:gd name="T11" fmla="*/ 0 60000 65536"/>
                <a:gd name="T12" fmla="*/ 0 60000 65536"/>
                <a:gd name="T13" fmla="*/ 0 60000 65536"/>
                <a:gd name="T14" fmla="*/ 0 60000 65536"/>
                <a:gd name="T15" fmla="*/ 0 w 24"/>
                <a:gd name="T16" fmla="*/ 0 h 36"/>
                <a:gd name="T17" fmla="*/ 24 w 24"/>
                <a:gd name="T18" fmla="*/ 36 h 36"/>
              </a:gdLst>
              <a:ahLst/>
              <a:cxnLst>
                <a:cxn ang="T10">
                  <a:pos x="T0" y="T1"/>
                </a:cxn>
                <a:cxn ang="T11">
                  <a:pos x="T2" y="T3"/>
                </a:cxn>
                <a:cxn ang="T12">
                  <a:pos x="T4" y="T5"/>
                </a:cxn>
                <a:cxn ang="T13">
                  <a:pos x="T6" y="T7"/>
                </a:cxn>
                <a:cxn ang="T14">
                  <a:pos x="T8" y="T9"/>
                </a:cxn>
              </a:cxnLst>
              <a:rect l="T15" t="T16" r="T17" b="T18"/>
              <a:pathLst>
                <a:path w="24" h="36">
                  <a:moveTo>
                    <a:pt x="23" y="18"/>
                  </a:moveTo>
                  <a:lnTo>
                    <a:pt x="11" y="0"/>
                  </a:lnTo>
                  <a:lnTo>
                    <a:pt x="0" y="18"/>
                  </a:lnTo>
                  <a:lnTo>
                    <a:pt x="11" y="35"/>
                  </a:lnTo>
                  <a:lnTo>
                    <a:pt x="23" y="18"/>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37" name="Freeform 134"/>
            <p:cNvSpPr>
              <a:spLocks/>
            </p:cNvSpPr>
            <p:nvPr/>
          </p:nvSpPr>
          <p:spPr bwMode="auto">
            <a:xfrm>
              <a:off x="4128" y="3028"/>
              <a:ext cx="25" cy="36"/>
            </a:xfrm>
            <a:custGeom>
              <a:avLst/>
              <a:gdLst>
                <a:gd name="T0" fmla="*/ 24 w 25"/>
                <a:gd name="T1" fmla="*/ 18 h 36"/>
                <a:gd name="T2" fmla="*/ 11 w 25"/>
                <a:gd name="T3" fmla="*/ 0 h 36"/>
                <a:gd name="T4" fmla="*/ 0 w 25"/>
                <a:gd name="T5" fmla="*/ 18 h 36"/>
                <a:gd name="T6" fmla="*/ 11 w 25"/>
                <a:gd name="T7" fmla="*/ 35 h 36"/>
                <a:gd name="T8" fmla="*/ 24 w 25"/>
                <a:gd name="T9" fmla="*/ 18 h 36"/>
                <a:gd name="T10" fmla="*/ 0 60000 65536"/>
                <a:gd name="T11" fmla="*/ 0 60000 65536"/>
                <a:gd name="T12" fmla="*/ 0 60000 65536"/>
                <a:gd name="T13" fmla="*/ 0 60000 65536"/>
                <a:gd name="T14" fmla="*/ 0 60000 65536"/>
                <a:gd name="T15" fmla="*/ 0 w 25"/>
                <a:gd name="T16" fmla="*/ 0 h 36"/>
                <a:gd name="T17" fmla="*/ 25 w 25"/>
                <a:gd name="T18" fmla="*/ 36 h 36"/>
              </a:gdLst>
              <a:ahLst/>
              <a:cxnLst>
                <a:cxn ang="T10">
                  <a:pos x="T0" y="T1"/>
                </a:cxn>
                <a:cxn ang="T11">
                  <a:pos x="T2" y="T3"/>
                </a:cxn>
                <a:cxn ang="T12">
                  <a:pos x="T4" y="T5"/>
                </a:cxn>
                <a:cxn ang="T13">
                  <a:pos x="T6" y="T7"/>
                </a:cxn>
                <a:cxn ang="T14">
                  <a:pos x="T8" y="T9"/>
                </a:cxn>
              </a:cxnLst>
              <a:rect l="T15" t="T16" r="T17" b="T18"/>
              <a:pathLst>
                <a:path w="25" h="36">
                  <a:moveTo>
                    <a:pt x="24" y="18"/>
                  </a:moveTo>
                  <a:lnTo>
                    <a:pt x="11" y="0"/>
                  </a:lnTo>
                  <a:lnTo>
                    <a:pt x="0" y="18"/>
                  </a:lnTo>
                  <a:lnTo>
                    <a:pt x="11" y="35"/>
                  </a:lnTo>
                  <a:lnTo>
                    <a:pt x="24" y="18"/>
                  </a:lnTo>
                </a:path>
              </a:pathLst>
            </a:custGeom>
            <a:solidFill>
              <a:srgbClr val="F6BF69"/>
            </a:solidFill>
            <a:ln w="12700" cap="rnd">
              <a:solidFill>
                <a:srgbClr val="000000"/>
              </a:solidFill>
              <a:round/>
              <a:headEnd type="none" w="sm" len="sm"/>
              <a:tailEnd type="none" w="sm" len="sm"/>
            </a:ln>
          </p:spPr>
          <p:txBody>
            <a:bodyPr/>
            <a:lstStyle/>
            <a:p>
              <a:endParaRPr lang="en-US"/>
            </a:p>
          </p:txBody>
        </p:sp>
      </p:grpSp>
      <p:sp>
        <p:nvSpPr>
          <p:cNvPr id="51223" name="Freeform 135"/>
          <p:cNvSpPr>
            <a:spLocks/>
          </p:cNvSpPr>
          <p:nvPr/>
        </p:nvSpPr>
        <p:spPr bwMode="auto">
          <a:xfrm>
            <a:off x="3906838" y="5437188"/>
            <a:ext cx="42862" cy="63500"/>
          </a:xfrm>
          <a:custGeom>
            <a:avLst/>
            <a:gdLst>
              <a:gd name="T0" fmla="*/ 2147483647 w 27"/>
              <a:gd name="T1" fmla="*/ 2147483647 h 40"/>
              <a:gd name="T2" fmla="*/ 2147483647 w 27"/>
              <a:gd name="T3" fmla="*/ 0 h 40"/>
              <a:gd name="T4" fmla="*/ 0 w 27"/>
              <a:gd name="T5" fmla="*/ 2147483647 h 40"/>
              <a:gd name="T6" fmla="*/ 2147483647 w 27"/>
              <a:gd name="T7" fmla="*/ 2147483647 h 40"/>
              <a:gd name="T8" fmla="*/ 2147483647 w 27"/>
              <a:gd name="T9" fmla="*/ 2147483647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224" name="Freeform 136"/>
          <p:cNvSpPr>
            <a:spLocks/>
          </p:cNvSpPr>
          <p:nvPr/>
        </p:nvSpPr>
        <p:spPr bwMode="auto">
          <a:xfrm>
            <a:off x="4062413" y="5437188"/>
            <a:ext cx="42862" cy="63500"/>
          </a:xfrm>
          <a:custGeom>
            <a:avLst/>
            <a:gdLst>
              <a:gd name="T0" fmla="*/ 2147483647 w 27"/>
              <a:gd name="T1" fmla="*/ 2147483647 h 40"/>
              <a:gd name="T2" fmla="*/ 2147483647 w 27"/>
              <a:gd name="T3" fmla="*/ 0 h 40"/>
              <a:gd name="T4" fmla="*/ 0 w 27"/>
              <a:gd name="T5" fmla="*/ 2147483647 h 40"/>
              <a:gd name="T6" fmla="*/ 2147483647 w 27"/>
              <a:gd name="T7" fmla="*/ 2147483647 h 40"/>
              <a:gd name="T8" fmla="*/ 2147483647 w 27"/>
              <a:gd name="T9" fmla="*/ 2147483647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225" name="Freeform 137"/>
          <p:cNvSpPr>
            <a:spLocks/>
          </p:cNvSpPr>
          <p:nvPr/>
        </p:nvSpPr>
        <p:spPr bwMode="auto">
          <a:xfrm>
            <a:off x="3514725" y="4486275"/>
            <a:ext cx="250825" cy="269875"/>
          </a:xfrm>
          <a:custGeom>
            <a:avLst/>
            <a:gdLst>
              <a:gd name="T0" fmla="*/ 0 w 158"/>
              <a:gd name="T1" fmla="*/ 2147483647 h 170"/>
              <a:gd name="T2" fmla="*/ 0 w 158"/>
              <a:gd name="T3" fmla="*/ 0 h 170"/>
              <a:gd name="T4" fmla="*/ 2147483647 w 158"/>
              <a:gd name="T5" fmla="*/ 0 h 170"/>
              <a:gd name="T6" fmla="*/ 2147483647 w 158"/>
              <a:gd name="T7" fmla="*/ 2147483647 h 170"/>
              <a:gd name="T8" fmla="*/ 0 w 158"/>
              <a:gd name="T9" fmla="*/ 2147483647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26" name="Freeform 138"/>
          <p:cNvSpPr>
            <a:spLocks/>
          </p:cNvSpPr>
          <p:nvPr/>
        </p:nvSpPr>
        <p:spPr bwMode="auto">
          <a:xfrm>
            <a:off x="3805238" y="4486275"/>
            <a:ext cx="249237" cy="269875"/>
          </a:xfrm>
          <a:custGeom>
            <a:avLst/>
            <a:gdLst>
              <a:gd name="T0" fmla="*/ 0 w 157"/>
              <a:gd name="T1" fmla="*/ 2147483647 h 170"/>
              <a:gd name="T2" fmla="*/ 0 w 157"/>
              <a:gd name="T3" fmla="*/ 0 h 170"/>
              <a:gd name="T4" fmla="*/ 2147483647 w 157"/>
              <a:gd name="T5" fmla="*/ 0 h 170"/>
              <a:gd name="T6" fmla="*/ 2147483647 w 157"/>
              <a:gd name="T7" fmla="*/ 2147483647 h 170"/>
              <a:gd name="T8" fmla="*/ 0 w 157"/>
              <a:gd name="T9" fmla="*/ 2147483647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27" name="Freeform 139"/>
          <p:cNvSpPr>
            <a:spLocks/>
          </p:cNvSpPr>
          <p:nvPr/>
        </p:nvSpPr>
        <p:spPr bwMode="auto">
          <a:xfrm>
            <a:off x="3514725" y="4953000"/>
            <a:ext cx="250825" cy="269875"/>
          </a:xfrm>
          <a:custGeom>
            <a:avLst/>
            <a:gdLst>
              <a:gd name="T0" fmla="*/ 0 w 158"/>
              <a:gd name="T1" fmla="*/ 2147483647 h 170"/>
              <a:gd name="T2" fmla="*/ 0 w 158"/>
              <a:gd name="T3" fmla="*/ 0 h 170"/>
              <a:gd name="T4" fmla="*/ 2147483647 w 158"/>
              <a:gd name="T5" fmla="*/ 0 h 170"/>
              <a:gd name="T6" fmla="*/ 2147483647 w 158"/>
              <a:gd name="T7" fmla="*/ 2147483647 h 170"/>
              <a:gd name="T8" fmla="*/ 0 w 158"/>
              <a:gd name="T9" fmla="*/ 2147483647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28" name="Freeform 140"/>
          <p:cNvSpPr>
            <a:spLocks/>
          </p:cNvSpPr>
          <p:nvPr/>
        </p:nvSpPr>
        <p:spPr bwMode="auto">
          <a:xfrm>
            <a:off x="3814763" y="4953000"/>
            <a:ext cx="249237" cy="269875"/>
          </a:xfrm>
          <a:custGeom>
            <a:avLst/>
            <a:gdLst>
              <a:gd name="T0" fmla="*/ 0 w 157"/>
              <a:gd name="T1" fmla="*/ 2147483647 h 170"/>
              <a:gd name="T2" fmla="*/ 0 w 157"/>
              <a:gd name="T3" fmla="*/ 0 h 170"/>
              <a:gd name="T4" fmla="*/ 2147483647 w 157"/>
              <a:gd name="T5" fmla="*/ 0 h 170"/>
              <a:gd name="T6" fmla="*/ 2147483647 w 157"/>
              <a:gd name="T7" fmla="*/ 2147483647 h 170"/>
              <a:gd name="T8" fmla="*/ 0 w 157"/>
              <a:gd name="T9" fmla="*/ 2147483647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29" name="Freeform 141"/>
          <p:cNvSpPr>
            <a:spLocks/>
          </p:cNvSpPr>
          <p:nvPr/>
        </p:nvSpPr>
        <p:spPr bwMode="auto">
          <a:xfrm>
            <a:off x="3763963" y="5437188"/>
            <a:ext cx="42862" cy="63500"/>
          </a:xfrm>
          <a:custGeom>
            <a:avLst/>
            <a:gdLst>
              <a:gd name="T0" fmla="*/ 2147483647 w 27"/>
              <a:gd name="T1" fmla="*/ 2147483647 h 40"/>
              <a:gd name="T2" fmla="*/ 2147483647 w 27"/>
              <a:gd name="T3" fmla="*/ 0 h 40"/>
              <a:gd name="T4" fmla="*/ 0 w 27"/>
              <a:gd name="T5" fmla="*/ 2147483647 h 40"/>
              <a:gd name="T6" fmla="*/ 2147483647 w 27"/>
              <a:gd name="T7" fmla="*/ 2147483647 h 40"/>
              <a:gd name="T8" fmla="*/ 2147483647 w 27"/>
              <a:gd name="T9" fmla="*/ 2147483647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3" y="0"/>
                </a:lnTo>
                <a:lnTo>
                  <a:pt x="0" y="20"/>
                </a:lnTo>
                <a:lnTo>
                  <a:pt x="13"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230" name="Freeform 142"/>
          <p:cNvSpPr>
            <a:spLocks/>
          </p:cNvSpPr>
          <p:nvPr/>
        </p:nvSpPr>
        <p:spPr bwMode="auto">
          <a:xfrm>
            <a:off x="4114800" y="4953000"/>
            <a:ext cx="249238" cy="269875"/>
          </a:xfrm>
          <a:custGeom>
            <a:avLst/>
            <a:gdLst>
              <a:gd name="T0" fmla="*/ 0 w 157"/>
              <a:gd name="T1" fmla="*/ 2147483647 h 170"/>
              <a:gd name="T2" fmla="*/ 0 w 157"/>
              <a:gd name="T3" fmla="*/ 0 h 170"/>
              <a:gd name="T4" fmla="*/ 2147483647 w 157"/>
              <a:gd name="T5" fmla="*/ 0 h 170"/>
              <a:gd name="T6" fmla="*/ 2147483647 w 157"/>
              <a:gd name="T7" fmla="*/ 2147483647 h 170"/>
              <a:gd name="T8" fmla="*/ 0 w 157"/>
              <a:gd name="T9" fmla="*/ 2147483647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51231" name="Freeform 143"/>
          <p:cNvSpPr>
            <a:spLocks/>
          </p:cNvSpPr>
          <p:nvPr/>
        </p:nvSpPr>
        <p:spPr bwMode="auto">
          <a:xfrm>
            <a:off x="3514725" y="5788025"/>
            <a:ext cx="250825" cy="269875"/>
          </a:xfrm>
          <a:custGeom>
            <a:avLst/>
            <a:gdLst>
              <a:gd name="T0" fmla="*/ 0 w 158"/>
              <a:gd name="T1" fmla="*/ 2147483647 h 170"/>
              <a:gd name="T2" fmla="*/ 0 w 158"/>
              <a:gd name="T3" fmla="*/ 0 h 170"/>
              <a:gd name="T4" fmla="*/ 2147483647 w 158"/>
              <a:gd name="T5" fmla="*/ 0 h 170"/>
              <a:gd name="T6" fmla="*/ 2147483647 w 158"/>
              <a:gd name="T7" fmla="*/ 2147483647 h 170"/>
              <a:gd name="T8" fmla="*/ 0 w 158"/>
              <a:gd name="T9" fmla="*/ 2147483647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Tree>
    <p:extLst>
      <p:ext uri="{BB962C8B-B14F-4D97-AF65-F5344CB8AC3E}">
        <p14:creationId xmlns:p14="http://schemas.microsoft.com/office/powerpoint/2010/main" val="13758008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Hashing Summary</a:t>
            </a:r>
            <a:endParaRPr lang="en-US" dirty="0"/>
          </a:p>
        </p:txBody>
      </p:sp>
      <p:sp>
        <p:nvSpPr>
          <p:cNvPr id="3" name="Content Placeholder 2"/>
          <p:cNvSpPr>
            <a:spLocks noGrp="1"/>
          </p:cNvSpPr>
          <p:nvPr>
            <p:ph idx="1"/>
          </p:nvPr>
        </p:nvSpPr>
        <p:spPr>
          <a:xfrm>
            <a:off x="685800" y="840347"/>
            <a:ext cx="7772400" cy="5105400"/>
          </a:xfrm>
        </p:spPr>
        <p:txBody>
          <a:bodyPr>
            <a:normAutofit/>
          </a:bodyPr>
          <a:lstStyle/>
          <a:p>
            <a:r>
              <a:rPr lang="en-US" dirty="0" smtClean="0"/>
              <a:t>Hashing:</a:t>
            </a:r>
          </a:p>
          <a:p>
            <a:pPr lvl="1"/>
            <a:r>
              <a:rPr lang="en-US" dirty="0" smtClean="0"/>
              <a:t>Pass 1 uses coarse-grained hash function to produce B-1 partitions</a:t>
            </a:r>
          </a:p>
          <a:p>
            <a:pPr lvl="1"/>
            <a:r>
              <a:rPr lang="en-US" dirty="0" smtClean="0"/>
              <a:t>Pass 2 loads each partition into memory, rehashes them, and writes them out to disk (or probes them for hash join).</a:t>
            </a:r>
          </a:p>
          <a:p>
            <a:pPr lvl="1"/>
            <a:r>
              <a:rPr lang="en-US" dirty="0" smtClean="0"/>
              <a:t>Any partition of size &gt; B must be repartitioned (repeat step 1)</a:t>
            </a:r>
          </a:p>
          <a:p>
            <a:pPr lvl="1"/>
            <a:r>
              <a:rPr lang="en-US" dirty="0" smtClean="0"/>
              <a:t>In 2 passes, sort B(B-1) pages of data</a:t>
            </a:r>
          </a:p>
        </p:txBody>
      </p:sp>
    </p:spTree>
    <p:extLst>
      <p:ext uri="{BB962C8B-B14F-4D97-AF65-F5344CB8AC3E}">
        <p14:creationId xmlns:p14="http://schemas.microsoft.com/office/powerpoint/2010/main" val="11836484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a:t>
            </a:r>
            <a:endParaRPr lang="en-US" dirty="0"/>
          </a:p>
        </p:txBody>
      </p:sp>
      <p:sp>
        <p:nvSpPr>
          <p:cNvPr id="3" name="Content Placeholder 2"/>
          <p:cNvSpPr>
            <a:spLocks noGrp="1"/>
          </p:cNvSpPr>
          <p:nvPr>
            <p:ph idx="1"/>
          </p:nvPr>
        </p:nvSpPr>
        <p:spPr>
          <a:xfrm>
            <a:off x="458233" y="668867"/>
            <a:ext cx="8229600" cy="4876800"/>
          </a:xfrm>
        </p:spPr>
        <p:txBody>
          <a:bodyPr>
            <a:normAutofit/>
          </a:bodyPr>
          <a:lstStyle/>
          <a:p>
            <a:r>
              <a:rPr lang="en-US" dirty="0" smtClean="0"/>
              <a:t>SELECT COUNT(*) FROM Students;</a:t>
            </a:r>
          </a:p>
          <a:p>
            <a:endParaRPr lang="en-US" dirty="0"/>
          </a:p>
          <a:p>
            <a:r>
              <a:rPr lang="en-US" dirty="0" smtClean="0"/>
              <a:t>How could we answer this query?</a:t>
            </a:r>
          </a:p>
          <a:p>
            <a:pPr lvl="1"/>
            <a:r>
              <a:rPr lang="en-US" dirty="0" smtClean="0"/>
              <a:t>Scan…</a:t>
            </a:r>
          </a:p>
          <a:p>
            <a:pPr lvl="1"/>
            <a:r>
              <a:rPr lang="en-US" dirty="0" smtClean="0"/>
              <a:t>Use an index?</a:t>
            </a:r>
          </a:p>
          <a:p>
            <a:pPr lvl="1"/>
            <a:r>
              <a:rPr lang="en-US" dirty="0" smtClean="0"/>
              <a:t>System catalog</a:t>
            </a:r>
          </a:p>
        </p:txBody>
      </p:sp>
    </p:spTree>
    <p:extLst>
      <p:ext uri="{BB962C8B-B14F-4D97-AF65-F5344CB8AC3E}">
        <p14:creationId xmlns:p14="http://schemas.microsoft.com/office/powerpoint/2010/main" val="143894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4"/>
          <p:cNvSpPr>
            <a:spLocks noGrp="1" noChangeArrowheads="1"/>
          </p:cNvSpPr>
          <p:nvPr>
            <p:ph type="title"/>
          </p:nvPr>
        </p:nvSpPr>
        <p:spPr>
          <a:xfrm>
            <a:off x="990600" y="266700"/>
            <a:ext cx="8001000" cy="1104900"/>
          </a:xfrm>
          <a:noFill/>
        </p:spPr>
        <p:txBody>
          <a:bodyPr/>
          <a:lstStyle/>
          <a:p>
            <a:r>
              <a:rPr lang="en-US">
                <a:latin typeface="Tahoma" charset="0"/>
                <a:ea typeface="ＭＳ Ｐゴシック" charset="0"/>
                <a:cs typeface="ＭＳ Ｐゴシック" charset="0"/>
              </a:rPr>
              <a:t>Aggregate Operations (</a:t>
            </a:r>
            <a:r>
              <a:rPr lang="en-US" sz="3200">
                <a:latin typeface="Tahoma" charset="0"/>
                <a:ea typeface="ＭＳ Ｐゴシック" charset="0"/>
                <a:cs typeface="ＭＳ Ｐゴシック" charset="0"/>
              </a:rPr>
              <a:t>AVG, MIN</a:t>
            </a:r>
            <a:r>
              <a:rPr lang="en-US">
                <a:latin typeface="Tahoma" charset="0"/>
                <a:ea typeface="ＭＳ Ｐゴシック" charset="0"/>
                <a:cs typeface="ＭＳ Ｐゴシック" charset="0"/>
              </a:rPr>
              <a:t>, etc.)</a:t>
            </a:r>
          </a:p>
        </p:txBody>
      </p:sp>
      <p:sp>
        <p:nvSpPr>
          <p:cNvPr id="153605" name="Rectangle 5"/>
          <p:cNvSpPr>
            <a:spLocks noGrp="1" noChangeArrowheads="1"/>
          </p:cNvSpPr>
          <p:nvPr>
            <p:ph idx="1"/>
          </p:nvPr>
        </p:nvSpPr>
        <p:spPr>
          <a:xfrm>
            <a:off x="0" y="1219200"/>
            <a:ext cx="8991600" cy="4648200"/>
          </a:xfrm>
        </p:spPr>
        <p:txBody>
          <a:bodyPr/>
          <a:lstStyle/>
          <a:p>
            <a:r>
              <a:rPr lang="en-US" dirty="0">
                <a:latin typeface="Tahoma" charset="0"/>
                <a:ea typeface="ＭＳ Ｐゴシック" charset="0"/>
                <a:cs typeface="ＭＳ Ｐゴシック" charset="0"/>
              </a:rPr>
              <a:t>Without grouping:</a:t>
            </a:r>
          </a:p>
          <a:p>
            <a:pPr lvl="1"/>
            <a:r>
              <a:rPr lang="en-US" dirty="0">
                <a:latin typeface="Tahoma" charset="0"/>
                <a:ea typeface="ＭＳ Ｐゴシック" charset="0"/>
              </a:rPr>
              <a:t>In general, requires scanning the relation</a:t>
            </a:r>
            <a:r>
              <a:rPr lang="en-US" dirty="0" smtClean="0">
                <a:latin typeface="Tahoma" charset="0"/>
                <a:ea typeface="ＭＳ Ｐゴシック" charset="0"/>
              </a:rPr>
              <a:t>.</a:t>
            </a:r>
          </a:p>
          <a:p>
            <a:pPr lvl="1"/>
            <a:r>
              <a:rPr lang="en-US" altLang="zh-CN" dirty="0">
                <a:latin typeface="Tahoma" charset="0"/>
                <a:ea typeface="ＭＳ Ｐゴシック" charset="0"/>
              </a:rPr>
              <a:t>Use Index </a:t>
            </a:r>
            <a:r>
              <a:rPr lang="en-US" altLang="zh-CN" dirty="0" smtClean="0">
                <a:latin typeface="Tahoma" charset="0"/>
                <a:ea typeface="ＭＳ Ｐゴシック" charset="0"/>
              </a:rPr>
              <a:t>Scan if possible …</a:t>
            </a:r>
          </a:p>
          <a:p>
            <a:pPr lvl="1"/>
            <a:endParaRPr lang="en-US" dirty="0">
              <a:latin typeface="Tahoma" charset="0"/>
              <a:ea typeface="ＭＳ Ｐゴシック" charset="0"/>
            </a:endParaRPr>
          </a:p>
          <a:p>
            <a:r>
              <a:rPr lang="en-US" dirty="0" smtClean="0">
                <a:latin typeface="Tahoma" charset="0"/>
                <a:ea typeface="ＭＳ Ｐゴシック" charset="0"/>
                <a:cs typeface="ＭＳ Ｐゴシック" charset="0"/>
              </a:rPr>
              <a:t>With </a:t>
            </a:r>
            <a:r>
              <a:rPr lang="en-US" dirty="0">
                <a:latin typeface="Tahoma" charset="0"/>
                <a:ea typeface="ＭＳ Ｐゴシック" charset="0"/>
                <a:cs typeface="ＭＳ Ｐゴシック" charset="0"/>
              </a:rPr>
              <a:t>grouping:</a:t>
            </a:r>
          </a:p>
          <a:p>
            <a:pPr lvl="1"/>
            <a:r>
              <a:rPr lang="en-US" dirty="0">
                <a:latin typeface="Tahoma" charset="0"/>
                <a:ea typeface="ＭＳ Ｐゴシック" charset="0"/>
              </a:rPr>
              <a:t>Sort on group-by attributes, then scan relation and compute aggregate for each group.  (Better: combine sorting and aggregate computation.)</a:t>
            </a:r>
          </a:p>
          <a:p>
            <a:pPr lvl="1"/>
            <a:r>
              <a:rPr lang="en-US" dirty="0">
                <a:latin typeface="Tahoma" charset="0"/>
                <a:ea typeface="ＭＳ Ｐゴシック" charset="0"/>
              </a:rPr>
              <a:t>Similar approach based on hashing on group-by attributes</a:t>
            </a:r>
            <a:r>
              <a:rPr lang="en-US" dirty="0" smtClean="0">
                <a:latin typeface="Tahoma" charset="0"/>
                <a:ea typeface="ＭＳ Ｐゴシック" charset="0"/>
              </a:rPr>
              <a:t>.</a:t>
            </a:r>
          </a:p>
          <a:p>
            <a:pPr lvl="1"/>
            <a:r>
              <a:rPr lang="en-US" dirty="0" smtClean="0">
                <a:latin typeface="Tahoma" charset="0"/>
                <a:ea typeface="ＭＳ Ｐゴシック" charset="0"/>
              </a:rPr>
              <a:t>Use Index </a:t>
            </a:r>
            <a:r>
              <a:rPr lang="en-US" altLang="zh-CN" dirty="0">
                <a:latin typeface="Tahoma" charset="0"/>
                <a:ea typeface="ＭＳ Ｐゴシック" charset="0"/>
              </a:rPr>
              <a:t>Scan if possible </a:t>
            </a:r>
            <a:r>
              <a:rPr lang="en-US" altLang="zh-CN" dirty="0" smtClean="0">
                <a:latin typeface="Tahoma" charset="0"/>
                <a:ea typeface="ＭＳ Ｐゴシック" charset="0"/>
              </a:rPr>
              <a:t>…</a:t>
            </a:r>
            <a:endParaRPr lang="en-US" altLang="zh-CN" dirty="0">
              <a:latin typeface="Tahoma" charset="0"/>
              <a:ea typeface="ＭＳ Ｐゴシック" charset="0"/>
            </a:endParaRPr>
          </a:p>
        </p:txBody>
      </p:sp>
      <p:sp>
        <p:nvSpPr>
          <p:cNvPr id="6451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CF0E30"/>
                </a:solidFill>
                <a:latin typeface="Book Antiqua" charset="0"/>
                <a:ea typeface="ＭＳ Ｐゴシック" charset="0"/>
                <a:cs typeface="ＭＳ Ｐゴシック" charset="0"/>
              </a:defRPr>
            </a:lvl1pPr>
            <a:lvl2pPr marL="742950" indent="-285750" eaLnBrk="0" hangingPunct="0">
              <a:defRPr sz="2400">
                <a:solidFill>
                  <a:srgbClr val="CF0E30"/>
                </a:solidFill>
                <a:latin typeface="Book Antiqua" charset="0"/>
                <a:ea typeface="ＭＳ Ｐゴシック" charset="0"/>
              </a:defRPr>
            </a:lvl2pPr>
            <a:lvl3pPr marL="1143000" indent="-228600" eaLnBrk="0" hangingPunct="0">
              <a:defRPr sz="2400">
                <a:solidFill>
                  <a:srgbClr val="CF0E30"/>
                </a:solidFill>
                <a:latin typeface="Book Antiqua" charset="0"/>
                <a:ea typeface="ＭＳ Ｐゴシック" charset="0"/>
              </a:defRPr>
            </a:lvl3pPr>
            <a:lvl4pPr marL="1600200" indent="-228600" eaLnBrk="0" hangingPunct="0">
              <a:defRPr sz="2400">
                <a:solidFill>
                  <a:srgbClr val="CF0E30"/>
                </a:solidFill>
                <a:latin typeface="Book Antiqua" charset="0"/>
                <a:ea typeface="ＭＳ Ｐゴシック" charset="0"/>
              </a:defRPr>
            </a:lvl4pPr>
            <a:lvl5pPr marL="2057400" indent="-228600" eaLnBrk="0" hangingPunct="0">
              <a:defRPr sz="24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24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24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24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2400">
                <a:solidFill>
                  <a:srgbClr val="CF0E30"/>
                </a:solidFill>
                <a:latin typeface="Book Antiqua" charset="0"/>
                <a:ea typeface="ＭＳ Ｐゴシック" charset="0"/>
              </a:defRPr>
            </a:lvl9pPr>
          </a:lstStyle>
          <a:p>
            <a:endParaRPr lang="en-US" sz="1200">
              <a:solidFill>
                <a:srgbClr val="000000"/>
              </a:solidFill>
              <a:latin typeface="Times New Roman" charset="0"/>
            </a:endParaRPr>
          </a:p>
          <a:p>
            <a:endParaRPr lang="en-US" sz="1200">
              <a:solidFill>
                <a:srgbClr val="000000"/>
              </a:solidFill>
              <a:latin typeface="Times New Roman" charset="0"/>
            </a:endParaRPr>
          </a:p>
        </p:txBody>
      </p:sp>
      <p:sp>
        <p:nvSpPr>
          <p:cNvPr id="64516"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64517"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Tree>
    <p:extLst>
      <p:ext uri="{BB962C8B-B14F-4D97-AF65-F5344CB8AC3E}">
        <p14:creationId xmlns:p14="http://schemas.microsoft.com/office/powerpoint/2010/main" val="16294847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0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0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60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3605">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60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360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5" grpId="0"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a:xfrm>
            <a:off x="1066800" y="228600"/>
            <a:ext cx="7772400" cy="1143000"/>
          </a:xfrm>
        </p:spPr>
        <p:txBody>
          <a:bodyPr/>
          <a:lstStyle/>
          <a:p>
            <a:r>
              <a:rPr lang="en-US" dirty="0">
                <a:latin typeface="Tahoma" charset="0"/>
                <a:ea typeface="ＭＳ Ｐゴシック" charset="0"/>
                <a:cs typeface="ＭＳ Ｐゴシック" charset="0"/>
              </a:rPr>
              <a:t>Hash GROUP BY: Naïve </a:t>
            </a:r>
            <a:r>
              <a:rPr lang="en-US" dirty="0" smtClean="0">
                <a:latin typeface="Tahoma" charset="0"/>
                <a:ea typeface="ＭＳ Ｐゴシック" charset="0"/>
                <a:cs typeface="ＭＳ Ｐゴシック" charset="0"/>
              </a:rPr>
              <a:t>Solution</a:t>
            </a:r>
            <a:endParaRPr lang="en-US" dirty="0">
              <a:latin typeface="Tahoma" charset="0"/>
              <a:ea typeface="ＭＳ Ｐゴシック" charset="0"/>
              <a:cs typeface="ＭＳ Ｐゴシック" charset="0"/>
            </a:endParaRPr>
          </a:p>
        </p:txBody>
      </p:sp>
      <p:sp>
        <p:nvSpPr>
          <p:cNvPr id="169987" name="Rectangle 3"/>
          <p:cNvSpPr>
            <a:spLocks noGrp="1" noChangeArrowheads="1"/>
          </p:cNvSpPr>
          <p:nvPr>
            <p:ph idx="1"/>
          </p:nvPr>
        </p:nvSpPr>
        <p:spPr>
          <a:xfrm>
            <a:off x="685800" y="1752600"/>
            <a:ext cx="7772400" cy="4114800"/>
          </a:xfrm>
        </p:spPr>
        <p:txBody>
          <a:bodyPr/>
          <a:lstStyle/>
          <a:p>
            <a:pPr marL="381000" indent="-381000">
              <a:lnSpc>
                <a:spcPct val="90000"/>
              </a:lnSpc>
            </a:pPr>
            <a:r>
              <a:rPr lang="en-US" sz="2000" dirty="0">
                <a:latin typeface="Tahoma" charset="0"/>
                <a:ea typeface="ＭＳ Ｐゴシック" charset="0"/>
                <a:cs typeface="ＭＳ Ｐゴシック" charset="0"/>
              </a:rPr>
              <a:t>The Hash iterator </a:t>
            </a:r>
            <a:r>
              <a:rPr lang="en-US" sz="2000" dirty="0" smtClean="0">
                <a:latin typeface="Tahoma" charset="0"/>
                <a:ea typeface="ＭＳ Ｐゴシック" charset="0"/>
                <a:cs typeface="ＭＳ Ｐゴシック" charset="0"/>
              </a:rPr>
              <a:t>permutes (re-organizes) </a:t>
            </a:r>
            <a:r>
              <a:rPr lang="en-US" sz="2000" dirty="0">
                <a:latin typeface="Tahoma" charset="0"/>
                <a:ea typeface="ＭＳ Ｐゴシック" charset="0"/>
                <a:cs typeface="ＭＳ Ｐゴシック" charset="0"/>
              </a:rPr>
              <a:t>its input so that all tuples are output in </a:t>
            </a:r>
            <a:r>
              <a:rPr lang="en-US" sz="2000" dirty="0" smtClean="0">
                <a:latin typeface="Tahoma" charset="0"/>
                <a:ea typeface="ＭＳ Ｐゴシック" charset="0"/>
                <a:cs typeface="ＭＳ Ｐゴシック" charset="0"/>
              </a:rPr>
              <a:t>groups (sorted by group-by key).</a:t>
            </a:r>
            <a:endParaRPr lang="en-US" sz="2000" dirty="0">
              <a:latin typeface="Tahoma" charset="0"/>
              <a:ea typeface="ＭＳ Ｐゴシック" charset="0"/>
              <a:cs typeface="ＭＳ Ｐゴシック" charset="0"/>
            </a:endParaRPr>
          </a:p>
          <a:p>
            <a:pPr marL="381000" indent="-381000">
              <a:lnSpc>
                <a:spcPct val="90000"/>
              </a:lnSpc>
            </a:pPr>
            <a:r>
              <a:rPr lang="en-US" sz="2000" dirty="0">
                <a:latin typeface="Tahoma" charset="0"/>
                <a:ea typeface="ＭＳ Ｐゴシック" charset="0"/>
                <a:cs typeface="ＭＳ Ｐゴシック" charset="0"/>
              </a:rPr>
              <a:t>The Aggregate iterator keeps running info (</a:t>
            </a:r>
            <a:r>
              <a:rPr lang="ja-JP" altLang="en-US" sz="2000" dirty="0">
                <a:latin typeface="Tahoma" charset="0"/>
                <a:ea typeface="ＭＳ Ｐゴシック" charset="0"/>
                <a:cs typeface="ＭＳ Ｐゴシック" charset="0"/>
              </a:rPr>
              <a:t>“</a:t>
            </a:r>
            <a:r>
              <a:rPr lang="en-US" altLang="ja-JP" sz="2000" dirty="0">
                <a:solidFill>
                  <a:srgbClr val="FF0000"/>
                </a:solidFill>
                <a:latin typeface="Tahoma" charset="0"/>
                <a:ea typeface="ＭＳ Ｐゴシック" charset="0"/>
                <a:cs typeface="ＭＳ Ｐゴシック" charset="0"/>
              </a:rPr>
              <a:t>transition values</a:t>
            </a:r>
            <a:r>
              <a:rPr lang="ja-JP" altLang="en-US" sz="2000" dirty="0" smtClean="0">
                <a:latin typeface="Tahoma" charset="0"/>
                <a:ea typeface="ＭＳ Ｐゴシック" charset="0"/>
                <a:cs typeface="ＭＳ Ｐゴシック" charset="0"/>
              </a:rPr>
              <a:t>”</a:t>
            </a:r>
            <a:r>
              <a:rPr lang="en-US" altLang="ja-JP" sz="2000" dirty="0" smtClean="0">
                <a:latin typeface="Tahoma" charset="0"/>
                <a:ea typeface="ＭＳ Ｐゴシック" charset="0"/>
                <a:cs typeface="ＭＳ Ｐゴシック" charset="0"/>
              </a:rPr>
              <a:t> or “</a:t>
            </a:r>
            <a:r>
              <a:rPr lang="en-US" altLang="ja-JP" sz="2000" dirty="0" err="1" smtClean="0">
                <a:solidFill>
                  <a:srgbClr val="FF0000"/>
                </a:solidFill>
                <a:latin typeface="Tahoma" charset="0"/>
                <a:ea typeface="ＭＳ Ｐゴシック" charset="0"/>
                <a:cs typeface="ＭＳ Ｐゴシック" charset="0"/>
              </a:rPr>
              <a:t>transVals</a:t>
            </a:r>
            <a:r>
              <a:rPr lang="en-US" altLang="ja-JP" sz="2000" dirty="0" smtClean="0">
                <a:latin typeface="Tahoma" charset="0"/>
                <a:ea typeface="ＭＳ Ｐゴシック" charset="0"/>
                <a:cs typeface="ＭＳ Ｐゴシック" charset="0"/>
              </a:rPr>
              <a:t>”) </a:t>
            </a:r>
            <a:r>
              <a:rPr lang="en-US" altLang="ja-JP" sz="2000" dirty="0">
                <a:latin typeface="Tahoma" charset="0"/>
                <a:ea typeface="ＭＳ Ｐゴシック" charset="0"/>
                <a:cs typeface="ＭＳ Ｐゴシック" charset="0"/>
              </a:rPr>
              <a:t>on </a:t>
            </a:r>
            <a:r>
              <a:rPr lang="en-US" altLang="ja-JP" sz="2000" dirty="0" err="1">
                <a:latin typeface="Tahoma" charset="0"/>
                <a:ea typeface="ＭＳ Ｐゴシック" charset="0"/>
                <a:cs typeface="ＭＳ Ｐゴシック" charset="0"/>
              </a:rPr>
              <a:t>agg</a:t>
            </a:r>
            <a:r>
              <a:rPr lang="en-US" altLang="ja-JP" sz="2000" dirty="0">
                <a:latin typeface="Tahoma" charset="0"/>
                <a:ea typeface="ＭＳ Ｐゴシック" charset="0"/>
                <a:cs typeface="ＭＳ Ｐゴシック" charset="0"/>
              </a:rPr>
              <a:t> functions in the SELECT list, per group</a:t>
            </a:r>
          </a:p>
          <a:p>
            <a:pPr marL="838200" lvl="1" indent="-381000">
              <a:lnSpc>
                <a:spcPct val="90000"/>
              </a:lnSpc>
            </a:pPr>
            <a:r>
              <a:rPr lang="en-US" sz="2000" dirty="0">
                <a:latin typeface="Tahoma" charset="0"/>
                <a:ea typeface="ＭＳ Ｐゴシック" charset="0"/>
              </a:rPr>
              <a:t>E.g., for COUNT, it keeps </a:t>
            </a:r>
            <a:r>
              <a:rPr lang="en-US" sz="2000" dirty="0">
                <a:latin typeface="Lucida Sans Typewriter" charset="0"/>
                <a:ea typeface="ＭＳ Ｐゴシック" charset="0"/>
              </a:rPr>
              <a:t>count-so-far</a:t>
            </a:r>
            <a:endParaRPr lang="en-US" sz="2000" dirty="0">
              <a:latin typeface="Tahoma" charset="0"/>
              <a:ea typeface="ＭＳ Ｐゴシック" charset="0"/>
            </a:endParaRPr>
          </a:p>
          <a:p>
            <a:pPr marL="838200" lvl="1" indent="-381000">
              <a:lnSpc>
                <a:spcPct val="90000"/>
              </a:lnSpc>
            </a:pPr>
            <a:r>
              <a:rPr lang="en-US" sz="2000" dirty="0">
                <a:latin typeface="Tahoma" charset="0"/>
                <a:ea typeface="ＭＳ Ｐゴシック" charset="0"/>
              </a:rPr>
              <a:t>For SUM, it keeps </a:t>
            </a:r>
            <a:r>
              <a:rPr lang="en-US" sz="2000" dirty="0">
                <a:latin typeface="Lucida Sans Typewriter" charset="0"/>
                <a:ea typeface="ＭＳ Ｐゴシック" charset="0"/>
              </a:rPr>
              <a:t>sum-so-far</a:t>
            </a:r>
            <a:endParaRPr lang="en-US" sz="2000" dirty="0">
              <a:latin typeface="Tahoma" charset="0"/>
              <a:ea typeface="ＭＳ Ｐゴシック" charset="0"/>
            </a:endParaRPr>
          </a:p>
          <a:p>
            <a:pPr marL="838200" lvl="1" indent="-381000">
              <a:lnSpc>
                <a:spcPct val="90000"/>
              </a:lnSpc>
            </a:pPr>
            <a:r>
              <a:rPr lang="en-US" sz="2000" dirty="0">
                <a:latin typeface="Tahoma" charset="0"/>
                <a:ea typeface="ＭＳ Ｐゴシック" charset="0"/>
              </a:rPr>
              <a:t>For AVERAGE it keeps </a:t>
            </a:r>
            <a:r>
              <a:rPr lang="en-US" sz="2000" dirty="0">
                <a:latin typeface="Lucida Sans Typewriter" charset="0"/>
                <a:ea typeface="ＭＳ Ｐゴシック" charset="0"/>
              </a:rPr>
              <a:t>sum-so-far </a:t>
            </a:r>
            <a:r>
              <a:rPr lang="en-US" sz="2000" i="1" dirty="0">
                <a:latin typeface="Tahoma" charset="0"/>
                <a:ea typeface="ＭＳ Ｐゴシック" charset="0"/>
              </a:rPr>
              <a:t>and</a:t>
            </a:r>
            <a:r>
              <a:rPr lang="en-US" sz="2000" dirty="0">
                <a:latin typeface="Tahoma" charset="0"/>
                <a:ea typeface="ＭＳ Ｐゴシック" charset="0"/>
              </a:rPr>
              <a:t> </a:t>
            </a:r>
            <a:r>
              <a:rPr lang="en-US" sz="2000" dirty="0">
                <a:latin typeface="Lucida Sans Typewriter" charset="0"/>
                <a:ea typeface="ＭＳ Ｐゴシック" charset="0"/>
              </a:rPr>
              <a:t>count-so-far</a:t>
            </a:r>
            <a:endParaRPr lang="en-US" sz="2000" dirty="0">
              <a:latin typeface="Tahoma" charset="0"/>
              <a:ea typeface="ＭＳ Ｐゴシック" charset="0"/>
            </a:endParaRPr>
          </a:p>
          <a:p>
            <a:pPr marL="381000" indent="-381000">
              <a:lnSpc>
                <a:spcPct val="90000"/>
              </a:lnSpc>
            </a:pPr>
            <a:r>
              <a:rPr lang="en-US" sz="2000" dirty="0">
                <a:latin typeface="Tahoma" charset="0"/>
                <a:ea typeface="ＭＳ Ｐゴシック" charset="0"/>
                <a:cs typeface="ＭＳ Ｐゴシック" charset="0"/>
              </a:rPr>
              <a:t>When the Aggregate iterator sees a tuple from a new group:</a:t>
            </a:r>
          </a:p>
          <a:p>
            <a:pPr marL="838200" lvl="1" indent="-381000">
              <a:lnSpc>
                <a:spcPct val="90000"/>
              </a:lnSpc>
              <a:buFontTx/>
              <a:buAutoNum type="arabicPeriod"/>
            </a:pPr>
            <a:r>
              <a:rPr lang="en-US" sz="2000" dirty="0">
                <a:latin typeface="Tahoma" charset="0"/>
                <a:ea typeface="ＭＳ Ｐゴシック" charset="0"/>
              </a:rPr>
              <a:t>It produces an output for the old group based on the </a:t>
            </a:r>
            <a:r>
              <a:rPr lang="en-US" sz="2000" dirty="0" err="1">
                <a:latin typeface="Tahoma" charset="0"/>
                <a:ea typeface="ＭＳ Ｐゴシック" charset="0"/>
              </a:rPr>
              <a:t>agg</a:t>
            </a:r>
            <a:r>
              <a:rPr lang="en-US" sz="2000" dirty="0">
                <a:latin typeface="Tahoma" charset="0"/>
                <a:ea typeface="ＭＳ Ｐゴシック" charset="0"/>
              </a:rPr>
              <a:t> function</a:t>
            </a:r>
          </a:p>
          <a:p>
            <a:pPr marL="1257300" lvl="2" indent="-342900">
              <a:lnSpc>
                <a:spcPct val="90000"/>
              </a:lnSpc>
              <a:buFontTx/>
              <a:buNone/>
            </a:pPr>
            <a:r>
              <a:rPr lang="en-US" sz="1800" dirty="0">
                <a:latin typeface="Tahoma" charset="0"/>
                <a:ea typeface="ＭＳ Ｐゴシック" charset="0"/>
              </a:rPr>
              <a:t>E.g. for AVERAGE it returns (</a:t>
            </a:r>
            <a:r>
              <a:rPr lang="en-US" sz="1800" dirty="0">
                <a:latin typeface="Lucida Sans Typewriter" charset="0"/>
                <a:ea typeface="ＭＳ Ｐゴシック" charset="0"/>
              </a:rPr>
              <a:t>sum-so-far/count-so-far</a:t>
            </a:r>
            <a:r>
              <a:rPr lang="en-US" sz="1800" dirty="0">
                <a:latin typeface="Tahoma" charset="0"/>
                <a:ea typeface="ＭＳ Ｐゴシック" charset="0"/>
              </a:rPr>
              <a:t>)</a:t>
            </a:r>
          </a:p>
          <a:p>
            <a:pPr marL="838200" lvl="1" indent="-381000">
              <a:lnSpc>
                <a:spcPct val="90000"/>
              </a:lnSpc>
              <a:buFontTx/>
              <a:buAutoNum type="arabicPeriod"/>
            </a:pPr>
            <a:r>
              <a:rPr lang="en-US" sz="2000" dirty="0">
                <a:latin typeface="Tahoma" charset="0"/>
                <a:ea typeface="ＭＳ Ｐゴシック" charset="0"/>
              </a:rPr>
              <a:t>It resets its running info.</a:t>
            </a:r>
          </a:p>
          <a:p>
            <a:pPr marL="838200" lvl="1" indent="-381000">
              <a:lnSpc>
                <a:spcPct val="90000"/>
              </a:lnSpc>
              <a:buFontTx/>
              <a:buAutoNum type="arabicPeriod"/>
            </a:pPr>
            <a:r>
              <a:rPr lang="en-US" sz="2000" dirty="0">
                <a:latin typeface="Tahoma" charset="0"/>
                <a:ea typeface="ＭＳ Ｐゴシック" charset="0"/>
              </a:rPr>
              <a:t>It updates the running info with the new tuple</a:t>
            </a:r>
            <a:r>
              <a:rPr lang="ja-JP" altLang="en-US" sz="2000" dirty="0">
                <a:latin typeface="Tahoma" charset="0"/>
                <a:ea typeface="ＭＳ Ｐゴシック" charset="0"/>
              </a:rPr>
              <a:t>’</a:t>
            </a:r>
            <a:r>
              <a:rPr lang="en-US" altLang="ja-JP" sz="2000" dirty="0">
                <a:latin typeface="Tahoma" charset="0"/>
                <a:ea typeface="ＭＳ Ｐゴシック" charset="0"/>
              </a:rPr>
              <a:t>s info</a:t>
            </a:r>
            <a:endParaRPr lang="en-US" sz="2000" dirty="0">
              <a:latin typeface="Tahoma" charset="0"/>
              <a:ea typeface="ＭＳ Ｐゴシック" charset="0"/>
            </a:endParaRPr>
          </a:p>
        </p:txBody>
      </p:sp>
      <p:sp>
        <p:nvSpPr>
          <p:cNvPr id="8601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CF0E30"/>
                </a:solidFill>
                <a:latin typeface="Book Antiqua" charset="0"/>
                <a:ea typeface="ＭＳ Ｐゴシック" charset="0"/>
                <a:cs typeface="ＭＳ Ｐゴシック" charset="0"/>
              </a:defRPr>
            </a:lvl1pPr>
            <a:lvl2pPr marL="742950" indent="-285750" eaLnBrk="0" hangingPunct="0">
              <a:defRPr sz="2400">
                <a:solidFill>
                  <a:srgbClr val="CF0E30"/>
                </a:solidFill>
                <a:latin typeface="Book Antiqua" charset="0"/>
                <a:ea typeface="ＭＳ Ｐゴシック" charset="0"/>
              </a:defRPr>
            </a:lvl2pPr>
            <a:lvl3pPr marL="1143000" indent="-228600" eaLnBrk="0" hangingPunct="0">
              <a:defRPr sz="2400">
                <a:solidFill>
                  <a:srgbClr val="CF0E30"/>
                </a:solidFill>
                <a:latin typeface="Book Antiqua" charset="0"/>
                <a:ea typeface="ＭＳ Ｐゴシック" charset="0"/>
              </a:defRPr>
            </a:lvl3pPr>
            <a:lvl4pPr marL="1600200" indent="-228600" eaLnBrk="0" hangingPunct="0">
              <a:defRPr sz="2400">
                <a:solidFill>
                  <a:srgbClr val="CF0E30"/>
                </a:solidFill>
                <a:latin typeface="Book Antiqua" charset="0"/>
                <a:ea typeface="ＭＳ Ｐゴシック" charset="0"/>
              </a:defRPr>
            </a:lvl4pPr>
            <a:lvl5pPr marL="2057400" indent="-228600" eaLnBrk="0" hangingPunct="0">
              <a:defRPr sz="24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24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24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24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2400">
                <a:solidFill>
                  <a:srgbClr val="CF0E30"/>
                </a:solidFill>
                <a:latin typeface="Book Antiqua" charset="0"/>
                <a:ea typeface="ＭＳ Ｐゴシック" charset="0"/>
              </a:defRPr>
            </a:lvl9pPr>
          </a:lstStyle>
          <a:p>
            <a:endParaRPr lang="en-US" sz="1200">
              <a:solidFill>
                <a:schemeClr val="tx1"/>
              </a:solidFill>
              <a:latin typeface="Times New Roman" charset="0"/>
            </a:endParaRPr>
          </a:p>
          <a:p>
            <a:endParaRPr lang="en-US" sz="1200">
              <a:solidFill>
                <a:schemeClr val="tx2"/>
              </a:solidFill>
              <a:latin typeface="Times New Roman" charset="0"/>
            </a:endParaRPr>
          </a:p>
        </p:txBody>
      </p:sp>
      <p:sp>
        <p:nvSpPr>
          <p:cNvPr id="86020" name="Oval 4"/>
          <p:cNvSpPr>
            <a:spLocks noChangeArrowheads="1"/>
          </p:cNvSpPr>
          <p:nvPr/>
        </p:nvSpPr>
        <p:spPr bwMode="auto">
          <a:xfrm>
            <a:off x="7696200" y="1352550"/>
            <a:ext cx="1371600" cy="552450"/>
          </a:xfrm>
          <a:prstGeom prst="ellipse">
            <a:avLst/>
          </a:prstGeom>
          <a:solidFill>
            <a:schemeClr val="hlink"/>
          </a:solidFill>
          <a:ln w="12700">
            <a:solidFill>
              <a:schemeClr val="tx1"/>
            </a:solidFill>
            <a:round/>
            <a:headEnd type="none" w="sm" len="sm"/>
            <a:tailEnd type="none" w="sm" len="sm"/>
          </a:ln>
        </p:spPr>
        <p:txBody>
          <a:bodyPr wrap="none" anchor="ctr"/>
          <a:lstStyle/>
          <a:p>
            <a:pPr algn="ctr" eaLnBrk="0" hangingPunct="0"/>
            <a:r>
              <a:rPr lang="en-US" sz="1800"/>
              <a:t>Hash</a:t>
            </a:r>
          </a:p>
        </p:txBody>
      </p:sp>
      <p:sp>
        <p:nvSpPr>
          <p:cNvPr id="86021" name="Oval 5"/>
          <p:cNvSpPr>
            <a:spLocks noChangeArrowheads="1"/>
          </p:cNvSpPr>
          <p:nvPr/>
        </p:nvSpPr>
        <p:spPr bwMode="auto">
          <a:xfrm>
            <a:off x="7696200" y="438150"/>
            <a:ext cx="1371600" cy="552450"/>
          </a:xfrm>
          <a:prstGeom prst="ellipse">
            <a:avLst/>
          </a:prstGeom>
          <a:solidFill>
            <a:schemeClr val="hlink"/>
          </a:solidFill>
          <a:ln w="12700">
            <a:solidFill>
              <a:schemeClr val="tx1"/>
            </a:solidFill>
            <a:round/>
            <a:headEnd type="none" w="sm" len="sm"/>
            <a:tailEnd type="none" w="sm" len="sm"/>
          </a:ln>
        </p:spPr>
        <p:txBody>
          <a:bodyPr wrap="none" anchor="ctr"/>
          <a:lstStyle/>
          <a:p>
            <a:pPr algn="ctr" eaLnBrk="0" hangingPunct="0"/>
            <a:r>
              <a:rPr lang="en-US" sz="1800"/>
              <a:t>Aggregate</a:t>
            </a:r>
          </a:p>
        </p:txBody>
      </p:sp>
      <p:cxnSp>
        <p:nvCxnSpPr>
          <p:cNvPr id="86022" name="AutoShape 6"/>
          <p:cNvCxnSpPr>
            <a:cxnSpLocks noChangeShapeType="1"/>
            <a:stCxn id="86020" idx="0"/>
            <a:endCxn id="86021" idx="4"/>
          </p:cNvCxnSpPr>
          <p:nvPr/>
        </p:nvCxnSpPr>
        <p:spPr bwMode="auto">
          <a:xfrm flipV="1">
            <a:off x="8382000" y="990600"/>
            <a:ext cx="0" cy="361950"/>
          </a:xfrm>
          <a:prstGeom prst="straightConnector1">
            <a:avLst/>
          </a:prstGeom>
          <a:noFill/>
          <a:ln w="12700">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86023" name="AutoShape 7"/>
          <p:cNvCxnSpPr>
            <a:cxnSpLocks noChangeShapeType="1"/>
            <a:endCxn id="86020" idx="4"/>
          </p:cNvCxnSpPr>
          <p:nvPr/>
        </p:nvCxnSpPr>
        <p:spPr bwMode="auto">
          <a:xfrm flipV="1">
            <a:off x="8382000" y="1905000"/>
            <a:ext cx="0" cy="361950"/>
          </a:xfrm>
          <a:prstGeom prst="straightConnector1">
            <a:avLst/>
          </a:prstGeom>
          <a:noFill/>
          <a:ln w="12700">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86024" name="AutoShape 8"/>
          <p:cNvCxnSpPr>
            <a:cxnSpLocks noChangeShapeType="1"/>
            <a:stCxn id="86021" idx="0"/>
          </p:cNvCxnSpPr>
          <p:nvPr/>
        </p:nvCxnSpPr>
        <p:spPr bwMode="auto">
          <a:xfrm flipV="1">
            <a:off x="8382000" y="76200"/>
            <a:ext cx="1588" cy="361950"/>
          </a:xfrm>
          <a:prstGeom prst="straightConnector1">
            <a:avLst/>
          </a:prstGeom>
          <a:noFill/>
          <a:ln w="12700">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13010040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99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998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6998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699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69987">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6998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6998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6998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6998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699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7"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Announcements</a:t>
            </a:r>
            <a:endParaRPr lang="en-US" dirty="0"/>
          </a:p>
        </p:txBody>
      </p:sp>
      <p:sp>
        <p:nvSpPr>
          <p:cNvPr id="3" name="Content Placeholder 2"/>
          <p:cNvSpPr>
            <a:spLocks noGrp="1"/>
          </p:cNvSpPr>
          <p:nvPr>
            <p:ph idx="1"/>
          </p:nvPr>
        </p:nvSpPr>
        <p:spPr/>
        <p:txBody>
          <a:bodyPr anchor="t" anchorCtr="0"/>
          <a:lstStyle/>
          <a:p>
            <a:r>
              <a:rPr lang="en-US" sz="2600" dirty="0" smtClean="0"/>
              <a:t>HW grades released up to HW3 (4 soon)</a:t>
            </a:r>
          </a:p>
          <a:p>
            <a:r>
              <a:rPr lang="en-US" sz="2600" dirty="0" smtClean="0"/>
              <a:t>Project 2: Friday Dec 8 @ 11:59PM</a:t>
            </a:r>
          </a:p>
          <a:p>
            <a:pPr lvl="1"/>
            <a:r>
              <a:rPr lang="en-US" sz="2200" dirty="0" smtClean="0"/>
              <a:t>re-download </a:t>
            </a:r>
            <a:r>
              <a:rPr lang="en-US" sz="2200" dirty="0" err="1" smtClean="0"/>
              <a:t>package.sh</a:t>
            </a:r>
            <a:r>
              <a:rPr lang="en-US" sz="2200" dirty="0" smtClean="0"/>
              <a:t> if you haven’t already</a:t>
            </a:r>
          </a:p>
          <a:p>
            <a:pPr lvl="1"/>
            <a:r>
              <a:rPr lang="en-US" sz="2200" dirty="0" smtClean="0"/>
              <a:t>Check Piazza when stuck</a:t>
            </a:r>
          </a:p>
          <a:p>
            <a:r>
              <a:rPr lang="en-US" sz="2600" dirty="0" smtClean="0"/>
              <a:t>HW6: Wednesday Dec 6 @ 11:59PM</a:t>
            </a:r>
          </a:p>
          <a:p>
            <a:r>
              <a:rPr lang="en-US" sz="2600" dirty="0" smtClean="0"/>
              <a:t>Final exam: Monday Dec 11 @ 8AM-11AM</a:t>
            </a:r>
          </a:p>
          <a:p>
            <a:pPr lvl="1"/>
            <a:r>
              <a:rPr lang="en-US" sz="2200" dirty="0" smtClean="0"/>
              <a:t>location TBD, check course registrar</a:t>
            </a:r>
          </a:p>
          <a:p>
            <a:r>
              <a:rPr lang="en-US" sz="2600" dirty="0" smtClean="0"/>
              <a:t>Course evaluations now available online</a:t>
            </a:r>
          </a:p>
          <a:p>
            <a:endParaRPr lang="en-US" sz="2600" dirty="0" smtClean="0"/>
          </a:p>
          <a:p>
            <a:endParaRPr lang="en-US" sz="2600" dirty="0"/>
          </a:p>
        </p:txBody>
      </p:sp>
    </p:spTree>
    <p:extLst>
      <p:ext uri="{BB962C8B-B14F-4D97-AF65-F5344CB8AC3E}">
        <p14:creationId xmlns:p14="http://schemas.microsoft.com/office/powerpoint/2010/main" val="1860662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srcRect/>
          <a:stretch>
            <a:fillRect/>
          </a:stretch>
        </p:blipFill>
        <p:spPr bwMode="auto">
          <a:xfrm>
            <a:off x="-19050" y="-60325"/>
            <a:ext cx="9182100" cy="6980238"/>
          </a:xfrm>
          <a:prstGeom prst="rect">
            <a:avLst/>
          </a:prstGeom>
          <a:noFill/>
          <a:ln w="9525">
            <a:noFill/>
            <a:miter lim="800000"/>
            <a:headEnd/>
            <a:tailEnd/>
          </a:ln>
          <a:effectLst/>
        </p:spPr>
      </p:pic>
    </p:spTree>
    <p:extLst>
      <p:ext uri="{BB962C8B-B14F-4D97-AF65-F5344CB8AC3E}">
        <p14:creationId xmlns:p14="http://schemas.microsoft.com/office/powerpoint/2010/main" val="8168396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a:xfrm>
            <a:off x="1049338" y="147638"/>
            <a:ext cx="7772400" cy="1143000"/>
          </a:xfrm>
        </p:spPr>
        <p:txBody>
          <a:bodyPr/>
          <a:lstStyle/>
          <a:p>
            <a:r>
              <a:rPr lang="en-US">
                <a:latin typeface="Tahoma" charset="0"/>
                <a:ea typeface="ＭＳ Ｐゴシック" charset="0"/>
                <a:cs typeface="ＭＳ Ｐゴシック" charset="0"/>
              </a:rPr>
              <a:t>We Can Do Better!</a:t>
            </a:r>
          </a:p>
        </p:txBody>
      </p:sp>
      <p:sp>
        <p:nvSpPr>
          <p:cNvPr id="172035" name="Rectangle 3"/>
          <p:cNvSpPr>
            <a:spLocks noGrp="1" noChangeArrowheads="1"/>
          </p:cNvSpPr>
          <p:nvPr>
            <p:ph idx="1"/>
          </p:nvPr>
        </p:nvSpPr>
        <p:spPr>
          <a:xfrm>
            <a:off x="300038" y="1265238"/>
            <a:ext cx="8272786" cy="4114800"/>
          </a:xfrm>
        </p:spPr>
        <p:txBody>
          <a:bodyPr/>
          <a:lstStyle/>
          <a:p>
            <a:pPr>
              <a:lnSpc>
                <a:spcPct val="90000"/>
              </a:lnSpc>
            </a:pPr>
            <a:r>
              <a:rPr lang="en-US" dirty="0">
                <a:latin typeface="Tahoma" charset="0"/>
                <a:ea typeface="ＭＳ Ｐゴシック" charset="0"/>
                <a:cs typeface="ＭＳ Ｐゴシック" charset="0"/>
              </a:rPr>
              <a:t>Put summarization into the hashing process</a:t>
            </a:r>
          </a:p>
          <a:p>
            <a:pPr lvl="1">
              <a:lnSpc>
                <a:spcPct val="90000"/>
              </a:lnSpc>
            </a:pPr>
            <a:r>
              <a:rPr lang="en-US" dirty="0">
                <a:latin typeface="Tahoma" charset="0"/>
                <a:ea typeface="ＭＳ Ｐゴシック" charset="0"/>
              </a:rPr>
              <a:t>During the </a:t>
            </a:r>
            <a:r>
              <a:rPr lang="en-US" dirty="0" err="1">
                <a:latin typeface="Tahoma" charset="0"/>
                <a:ea typeface="ＭＳ Ｐゴシック" charset="0"/>
              </a:rPr>
              <a:t>ReHash</a:t>
            </a:r>
            <a:r>
              <a:rPr lang="en-US" dirty="0">
                <a:latin typeface="Tahoma" charset="0"/>
                <a:ea typeface="ＭＳ Ｐゴシック" charset="0"/>
              </a:rPr>
              <a:t> phase, don</a:t>
            </a:r>
            <a:r>
              <a:rPr lang="ja-JP" altLang="en-US" dirty="0">
                <a:latin typeface="Tahoma" charset="0"/>
                <a:ea typeface="ＭＳ Ｐゴシック" charset="0"/>
              </a:rPr>
              <a:t>’</a:t>
            </a:r>
            <a:r>
              <a:rPr lang="en-US" altLang="ja-JP" dirty="0">
                <a:latin typeface="Tahoma" charset="0"/>
                <a:ea typeface="ＭＳ Ｐゴシック" charset="0"/>
              </a:rPr>
              <a:t>t store tuples, store pairs of the form </a:t>
            </a:r>
            <a:r>
              <a:rPr lang="en-US" altLang="ja-JP" dirty="0">
                <a:solidFill>
                  <a:srgbClr val="FF0000"/>
                </a:solidFill>
                <a:latin typeface="Tahoma" charset="0"/>
                <a:ea typeface="ＭＳ Ｐゴシック" charset="0"/>
              </a:rPr>
              <a:t>&lt;</a:t>
            </a:r>
            <a:r>
              <a:rPr lang="en-US" altLang="ja-JP" dirty="0" err="1">
                <a:solidFill>
                  <a:srgbClr val="FF0000"/>
                </a:solidFill>
                <a:latin typeface="Tahoma" charset="0"/>
                <a:ea typeface="ＭＳ Ｐゴシック" charset="0"/>
              </a:rPr>
              <a:t>GroupVals</a:t>
            </a:r>
            <a:r>
              <a:rPr lang="en-US" altLang="ja-JP" dirty="0">
                <a:solidFill>
                  <a:srgbClr val="FF0000"/>
                </a:solidFill>
                <a:latin typeface="Tahoma" charset="0"/>
                <a:ea typeface="ＭＳ Ｐゴシック" charset="0"/>
              </a:rPr>
              <a:t>, </a:t>
            </a:r>
            <a:r>
              <a:rPr lang="en-US" altLang="ja-JP" dirty="0" err="1">
                <a:solidFill>
                  <a:srgbClr val="FF0000"/>
                </a:solidFill>
                <a:latin typeface="Tahoma" charset="0"/>
                <a:ea typeface="ＭＳ Ｐゴシック" charset="0"/>
              </a:rPr>
              <a:t>TransVals</a:t>
            </a:r>
            <a:r>
              <a:rPr lang="en-US" altLang="ja-JP" dirty="0">
                <a:solidFill>
                  <a:srgbClr val="FF0000"/>
                </a:solidFill>
                <a:latin typeface="Tahoma" charset="0"/>
                <a:ea typeface="ＭＳ Ｐゴシック" charset="0"/>
              </a:rPr>
              <a:t>&gt;</a:t>
            </a:r>
          </a:p>
          <a:p>
            <a:pPr lvl="1">
              <a:lnSpc>
                <a:spcPct val="90000"/>
              </a:lnSpc>
            </a:pPr>
            <a:r>
              <a:rPr lang="en-US" dirty="0">
                <a:latin typeface="Tahoma" charset="0"/>
                <a:ea typeface="ＭＳ Ｐゴシック" charset="0"/>
              </a:rPr>
              <a:t>When we want to insert a new tuple into </a:t>
            </a:r>
            <a:r>
              <a:rPr lang="en-US" dirty="0" smtClean="0">
                <a:latin typeface="Tahoma" charset="0"/>
                <a:ea typeface="ＭＳ Ｐゴシック" charset="0"/>
              </a:rPr>
              <a:t>hash </a:t>
            </a:r>
            <a:r>
              <a:rPr lang="en-US" dirty="0">
                <a:latin typeface="Tahoma" charset="0"/>
                <a:ea typeface="ＭＳ Ｐゴシック" charset="0"/>
              </a:rPr>
              <a:t>table</a:t>
            </a:r>
          </a:p>
          <a:p>
            <a:pPr lvl="2">
              <a:lnSpc>
                <a:spcPct val="90000"/>
              </a:lnSpc>
            </a:pPr>
            <a:r>
              <a:rPr lang="en-US" dirty="0">
                <a:latin typeface="Tahoma" charset="0"/>
                <a:ea typeface="ＭＳ Ｐゴシック" charset="0"/>
              </a:rPr>
              <a:t>If we find a matching </a:t>
            </a:r>
            <a:r>
              <a:rPr lang="en-US" dirty="0" err="1">
                <a:latin typeface="Tahoma" charset="0"/>
                <a:ea typeface="ＭＳ Ｐゴシック" charset="0"/>
              </a:rPr>
              <a:t>GroupVals</a:t>
            </a:r>
            <a:r>
              <a:rPr lang="en-US" dirty="0">
                <a:latin typeface="Tahoma" charset="0"/>
                <a:ea typeface="ＭＳ Ｐゴシック" charset="0"/>
              </a:rPr>
              <a:t>, just update the </a:t>
            </a:r>
            <a:r>
              <a:rPr lang="en-US" dirty="0" err="1">
                <a:latin typeface="Tahoma" charset="0"/>
                <a:ea typeface="ＭＳ Ｐゴシック" charset="0"/>
              </a:rPr>
              <a:t>TransVals</a:t>
            </a:r>
            <a:r>
              <a:rPr lang="en-US" dirty="0">
                <a:latin typeface="Tahoma" charset="0"/>
                <a:ea typeface="ＭＳ Ｐゴシック" charset="0"/>
              </a:rPr>
              <a:t> appropriately</a:t>
            </a:r>
          </a:p>
          <a:p>
            <a:pPr lvl="2">
              <a:lnSpc>
                <a:spcPct val="90000"/>
              </a:lnSpc>
            </a:pPr>
            <a:r>
              <a:rPr lang="en-US" dirty="0">
                <a:latin typeface="Tahoma" charset="0"/>
                <a:ea typeface="ＭＳ Ｐゴシック" charset="0"/>
              </a:rPr>
              <a:t>Else insert a new &lt;</a:t>
            </a:r>
            <a:r>
              <a:rPr lang="en-US" dirty="0" err="1">
                <a:latin typeface="Tahoma" charset="0"/>
                <a:ea typeface="ＭＳ Ｐゴシック" charset="0"/>
              </a:rPr>
              <a:t>GroupVals,TransVals</a:t>
            </a:r>
            <a:r>
              <a:rPr lang="en-US" dirty="0">
                <a:latin typeface="Tahoma" charset="0"/>
                <a:ea typeface="ＭＳ Ｐゴシック" charset="0"/>
              </a:rPr>
              <a:t>&gt; pair</a:t>
            </a:r>
          </a:p>
          <a:p>
            <a:pPr>
              <a:lnSpc>
                <a:spcPct val="90000"/>
              </a:lnSpc>
            </a:pPr>
            <a:r>
              <a:rPr lang="en-US" dirty="0">
                <a:latin typeface="Tahoma" charset="0"/>
                <a:ea typeface="ＭＳ Ｐゴシック" charset="0"/>
                <a:cs typeface="ＭＳ Ｐゴシック" charset="0"/>
              </a:rPr>
              <a:t>What</a:t>
            </a:r>
            <a:r>
              <a:rPr lang="ja-JP" altLang="en-US" dirty="0">
                <a:latin typeface="Tahoma" charset="0"/>
                <a:ea typeface="ＭＳ Ｐゴシック" charset="0"/>
                <a:cs typeface="ＭＳ Ｐゴシック" charset="0"/>
              </a:rPr>
              <a:t>’</a:t>
            </a:r>
            <a:r>
              <a:rPr lang="en-US" altLang="ja-JP" dirty="0">
                <a:latin typeface="Tahoma" charset="0"/>
                <a:ea typeface="ＭＳ Ｐゴシック" charset="0"/>
                <a:cs typeface="ＭＳ Ｐゴシック" charset="0"/>
              </a:rPr>
              <a:t>s the benefit?</a:t>
            </a:r>
          </a:p>
          <a:p>
            <a:pPr lvl="1">
              <a:lnSpc>
                <a:spcPct val="90000"/>
              </a:lnSpc>
            </a:pPr>
            <a:r>
              <a:rPr lang="en-US" dirty="0">
                <a:latin typeface="Tahoma" charset="0"/>
                <a:ea typeface="ＭＳ Ｐゴシック" charset="0"/>
              </a:rPr>
              <a:t>Q: How many pairs will we have to maintain in the rehash phase?</a:t>
            </a:r>
          </a:p>
          <a:p>
            <a:pPr lvl="1">
              <a:lnSpc>
                <a:spcPct val="90000"/>
              </a:lnSpc>
            </a:pPr>
            <a:r>
              <a:rPr lang="en-US" dirty="0">
                <a:latin typeface="Tahoma" charset="0"/>
                <a:ea typeface="ＭＳ Ｐゴシック" charset="0"/>
              </a:rPr>
              <a:t>A: Number of </a:t>
            </a:r>
            <a:r>
              <a:rPr lang="en-US" b="1" dirty="0">
                <a:solidFill>
                  <a:srgbClr val="FF0000"/>
                </a:solidFill>
                <a:latin typeface="Tahoma" charset="0"/>
                <a:ea typeface="ＭＳ Ｐゴシック" charset="0"/>
              </a:rPr>
              <a:t>distinct values</a:t>
            </a:r>
            <a:r>
              <a:rPr lang="en-US" dirty="0">
                <a:solidFill>
                  <a:schemeClr val="folHlink"/>
                </a:solidFill>
                <a:latin typeface="Tahoma" charset="0"/>
                <a:ea typeface="ＭＳ Ｐゴシック" charset="0"/>
              </a:rPr>
              <a:t> </a:t>
            </a:r>
            <a:r>
              <a:rPr lang="en-US" dirty="0">
                <a:latin typeface="Tahoma" charset="0"/>
                <a:ea typeface="ＭＳ Ｐゴシック" charset="0"/>
              </a:rPr>
              <a:t>of </a:t>
            </a:r>
            <a:r>
              <a:rPr lang="en-US" dirty="0" err="1">
                <a:latin typeface="Tahoma" charset="0"/>
                <a:ea typeface="ＭＳ Ｐゴシック" charset="0"/>
              </a:rPr>
              <a:t>GroupVals</a:t>
            </a:r>
            <a:r>
              <a:rPr lang="en-US" dirty="0">
                <a:latin typeface="Tahoma" charset="0"/>
                <a:ea typeface="ＭＳ Ｐゴシック" charset="0"/>
              </a:rPr>
              <a:t> columns</a:t>
            </a:r>
          </a:p>
          <a:p>
            <a:pPr lvl="2">
              <a:lnSpc>
                <a:spcPct val="90000"/>
              </a:lnSpc>
            </a:pPr>
            <a:r>
              <a:rPr lang="en-US" dirty="0">
                <a:latin typeface="Tahoma" charset="0"/>
                <a:ea typeface="ＭＳ Ｐゴシック" charset="0"/>
              </a:rPr>
              <a:t>Not the number of tuples!!</a:t>
            </a:r>
          </a:p>
          <a:p>
            <a:pPr lvl="1">
              <a:lnSpc>
                <a:spcPct val="90000"/>
              </a:lnSpc>
            </a:pPr>
            <a:r>
              <a:rPr lang="en-US" dirty="0">
                <a:latin typeface="Tahoma" charset="0"/>
                <a:ea typeface="ＭＳ Ｐゴシック" charset="0"/>
              </a:rPr>
              <a:t>Also probably </a:t>
            </a:r>
            <a:r>
              <a:rPr lang="ja-JP" altLang="en-US" dirty="0">
                <a:latin typeface="Tahoma" charset="0"/>
                <a:ea typeface="ＭＳ Ｐゴシック" charset="0"/>
              </a:rPr>
              <a:t>“</a:t>
            </a:r>
            <a:r>
              <a:rPr lang="en-US" altLang="ja-JP" dirty="0">
                <a:latin typeface="Tahoma" charset="0"/>
                <a:ea typeface="ＭＳ Ｐゴシック" charset="0"/>
              </a:rPr>
              <a:t>narrower</a:t>
            </a:r>
            <a:r>
              <a:rPr lang="ja-JP" altLang="en-US" dirty="0">
                <a:latin typeface="Tahoma" charset="0"/>
                <a:ea typeface="ＭＳ Ｐゴシック" charset="0"/>
              </a:rPr>
              <a:t>”</a:t>
            </a:r>
            <a:r>
              <a:rPr lang="en-US" altLang="ja-JP" dirty="0">
                <a:latin typeface="Tahoma" charset="0"/>
                <a:ea typeface="ＭＳ Ｐゴシック" charset="0"/>
              </a:rPr>
              <a:t> than the tuples</a:t>
            </a:r>
          </a:p>
          <a:p>
            <a:pPr>
              <a:lnSpc>
                <a:spcPct val="90000"/>
              </a:lnSpc>
            </a:pPr>
            <a:endParaRPr lang="en-US" dirty="0">
              <a:latin typeface="Tahoma" charset="0"/>
              <a:ea typeface="ＭＳ Ｐゴシック" charset="0"/>
              <a:cs typeface="ＭＳ Ｐゴシック" charset="0"/>
            </a:endParaRPr>
          </a:p>
        </p:txBody>
      </p:sp>
      <p:sp>
        <p:nvSpPr>
          <p:cNvPr id="8806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CF0E30"/>
                </a:solidFill>
                <a:latin typeface="Book Antiqua" charset="0"/>
                <a:ea typeface="ＭＳ Ｐゴシック" charset="0"/>
                <a:cs typeface="ＭＳ Ｐゴシック" charset="0"/>
              </a:defRPr>
            </a:lvl1pPr>
            <a:lvl2pPr marL="742950" indent="-285750" eaLnBrk="0" hangingPunct="0">
              <a:defRPr sz="2400">
                <a:solidFill>
                  <a:srgbClr val="CF0E30"/>
                </a:solidFill>
                <a:latin typeface="Book Antiqua" charset="0"/>
                <a:ea typeface="ＭＳ Ｐゴシック" charset="0"/>
              </a:defRPr>
            </a:lvl2pPr>
            <a:lvl3pPr marL="1143000" indent="-228600" eaLnBrk="0" hangingPunct="0">
              <a:defRPr sz="2400">
                <a:solidFill>
                  <a:srgbClr val="CF0E30"/>
                </a:solidFill>
                <a:latin typeface="Book Antiqua" charset="0"/>
                <a:ea typeface="ＭＳ Ｐゴシック" charset="0"/>
              </a:defRPr>
            </a:lvl3pPr>
            <a:lvl4pPr marL="1600200" indent="-228600" eaLnBrk="0" hangingPunct="0">
              <a:defRPr sz="2400">
                <a:solidFill>
                  <a:srgbClr val="CF0E30"/>
                </a:solidFill>
                <a:latin typeface="Book Antiqua" charset="0"/>
                <a:ea typeface="ＭＳ Ｐゴシック" charset="0"/>
              </a:defRPr>
            </a:lvl4pPr>
            <a:lvl5pPr marL="2057400" indent="-228600" eaLnBrk="0" hangingPunct="0">
              <a:defRPr sz="24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24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24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24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2400">
                <a:solidFill>
                  <a:srgbClr val="CF0E30"/>
                </a:solidFill>
                <a:latin typeface="Book Antiqua" charset="0"/>
                <a:ea typeface="ＭＳ Ｐゴシック" charset="0"/>
              </a:defRPr>
            </a:lvl9pPr>
          </a:lstStyle>
          <a:p>
            <a:endParaRPr lang="en-US" sz="1200">
              <a:solidFill>
                <a:srgbClr val="000000"/>
              </a:solidFill>
              <a:latin typeface="Times New Roman" charset="0"/>
            </a:endParaRPr>
          </a:p>
          <a:p>
            <a:endParaRPr lang="en-US" sz="1200">
              <a:solidFill>
                <a:srgbClr val="000000"/>
              </a:solidFill>
              <a:latin typeface="Times New Roman" charset="0"/>
            </a:endParaRPr>
          </a:p>
        </p:txBody>
      </p:sp>
      <p:sp>
        <p:nvSpPr>
          <p:cNvPr id="88068" name="Oval 4"/>
          <p:cNvSpPr>
            <a:spLocks noChangeArrowheads="1"/>
          </p:cNvSpPr>
          <p:nvPr/>
        </p:nvSpPr>
        <p:spPr bwMode="auto">
          <a:xfrm>
            <a:off x="7467600" y="762000"/>
            <a:ext cx="1371600" cy="552450"/>
          </a:xfrm>
          <a:prstGeom prst="ellipse">
            <a:avLst/>
          </a:prstGeom>
          <a:solidFill>
            <a:schemeClr val="hlink"/>
          </a:solidFill>
          <a:ln w="12700">
            <a:solidFill>
              <a:schemeClr val="tx1"/>
            </a:solidFill>
            <a:round/>
            <a:headEnd type="none" w="sm" len="sm"/>
            <a:tailEnd type="none" w="sm" len="sm"/>
          </a:ln>
        </p:spPr>
        <p:txBody>
          <a:bodyPr wrap="none" anchor="ctr"/>
          <a:lstStyle/>
          <a:p>
            <a:pPr algn="ctr" eaLnBrk="0" hangingPunct="0"/>
            <a:r>
              <a:rPr lang="en-US" sz="1800">
                <a:solidFill>
                  <a:srgbClr val="CF0E30"/>
                </a:solidFill>
                <a:latin typeface="Book Antiqua" charset="0"/>
                <a:ea typeface="ＭＳ Ｐゴシック" charset="0"/>
                <a:cs typeface="ＭＳ Ｐゴシック" charset="0"/>
              </a:rPr>
              <a:t>HashAgg</a:t>
            </a:r>
          </a:p>
        </p:txBody>
      </p:sp>
      <p:cxnSp>
        <p:nvCxnSpPr>
          <p:cNvPr id="88069" name="AutoShape 5"/>
          <p:cNvCxnSpPr>
            <a:cxnSpLocks noChangeShapeType="1"/>
            <a:endCxn id="88068" idx="4"/>
          </p:cNvCxnSpPr>
          <p:nvPr/>
        </p:nvCxnSpPr>
        <p:spPr bwMode="auto">
          <a:xfrm flipV="1">
            <a:off x="8153400" y="1314450"/>
            <a:ext cx="0" cy="361950"/>
          </a:xfrm>
          <a:prstGeom prst="straightConnector1">
            <a:avLst/>
          </a:prstGeom>
          <a:noFill/>
          <a:ln w="12700">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88070" name="AutoShape 6"/>
          <p:cNvCxnSpPr>
            <a:cxnSpLocks noChangeShapeType="1"/>
            <a:stCxn id="88068" idx="0"/>
          </p:cNvCxnSpPr>
          <p:nvPr/>
        </p:nvCxnSpPr>
        <p:spPr bwMode="auto">
          <a:xfrm flipV="1">
            <a:off x="8153400" y="400050"/>
            <a:ext cx="1588" cy="361950"/>
          </a:xfrm>
          <a:prstGeom prst="straightConnector1">
            <a:avLst/>
          </a:prstGeom>
          <a:noFill/>
          <a:ln w="12700">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7637164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20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720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7203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7203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7203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203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7203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7203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7203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720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a:xfrm>
            <a:off x="1004888" y="0"/>
            <a:ext cx="7772400" cy="1143000"/>
          </a:xfrm>
        </p:spPr>
        <p:txBody>
          <a:bodyPr/>
          <a:lstStyle/>
          <a:p>
            <a:r>
              <a:rPr lang="en-US">
                <a:latin typeface="Tahoma" charset="0"/>
                <a:ea typeface="ＭＳ Ｐゴシック" charset="0"/>
                <a:cs typeface="ＭＳ Ｐゴシック" charset="0"/>
              </a:rPr>
              <a:t>We Can Do Even Better Than That: </a:t>
            </a:r>
            <a:br>
              <a:rPr lang="en-US">
                <a:latin typeface="Tahoma" charset="0"/>
                <a:ea typeface="ＭＳ Ｐゴシック" charset="0"/>
                <a:cs typeface="ＭＳ Ｐゴシック" charset="0"/>
              </a:rPr>
            </a:br>
            <a:r>
              <a:rPr lang="en-US">
                <a:latin typeface="Tahoma" charset="0"/>
                <a:ea typeface="ＭＳ Ｐゴシック" charset="0"/>
                <a:cs typeface="ＭＳ Ｐゴシック" charset="0"/>
              </a:rPr>
              <a:t>Hybrid Hashing</a:t>
            </a:r>
          </a:p>
        </p:txBody>
      </p:sp>
      <p:sp>
        <p:nvSpPr>
          <p:cNvPr id="174083" name="Rectangle 3"/>
          <p:cNvSpPr>
            <a:spLocks noGrp="1" noChangeArrowheads="1"/>
          </p:cNvSpPr>
          <p:nvPr>
            <p:ph idx="1"/>
          </p:nvPr>
        </p:nvSpPr>
        <p:spPr>
          <a:xfrm>
            <a:off x="380999" y="1219200"/>
            <a:ext cx="8116607" cy="4953000"/>
          </a:xfrm>
        </p:spPr>
        <p:txBody>
          <a:bodyPr/>
          <a:lstStyle/>
          <a:p>
            <a:pPr>
              <a:lnSpc>
                <a:spcPct val="90000"/>
              </a:lnSpc>
            </a:pPr>
            <a:r>
              <a:rPr lang="en-US" sz="2000" dirty="0">
                <a:latin typeface="Tahoma" charset="0"/>
                <a:ea typeface="ＭＳ Ｐゴシック" charset="0"/>
                <a:cs typeface="ＭＳ Ｐゴシック" charset="0"/>
              </a:rPr>
              <a:t>What if the set of &lt;</a:t>
            </a:r>
            <a:r>
              <a:rPr lang="en-US" sz="2000" dirty="0" err="1">
                <a:latin typeface="Tahoma" charset="0"/>
                <a:ea typeface="ＭＳ Ｐゴシック" charset="0"/>
                <a:cs typeface="ＭＳ Ｐゴシック" charset="0"/>
              </a:rPr>
              <a:t>GroupVals,TransVals</a:t>
            </a:r>
            <a:r>
              <a:rPr lang="en-US" sz="2000" dirty="0">
                <a:latin typeface="Tahoma" charset="0"/>
                <a:ea typeface="ＭＳ Ｐゴシック" charset="0"/>
                <a:cs typeface="ＭＳ Ｐゴシック" charset="0"/>
              </a:rPr>
              <a:t>&gt; pairs fits in memory?</a:t>
            </a:r>
          </a:p>
          <a:p>
            <a:pPr lvl="1">
              <a:lnSpc>
                <a:spcPct val="90000"/>
              </a:lnSpc>
            </a:pPr>
            <a:r>
              <a:rPr lang="en-US" sz="2000" dirty="0">
                <a:latin typeface="Tahoma" charset="0"/>
                <a:ea typeface="ＭＳ Ｐゴシック" charset="0"/>
              </a:rPr>
              <a:t>It would be a waste to spill all the tuples to disk and read them all back back again!</a:t>
            </a:r>
          </a:p>
          <a:p>
            <a:pPr lvl="1">
              <a:lnSpc>
                <a:spcPct val="90000"/>
              </a:lnSpc>
            </a:pPr>
            <a:r>
              <a:rPr lang="en-US" sz="2000" dirty="0">
                <a:latin typeface="Tahoma" charset="0"/>
                <a:ea typeface="ＭＳ Ｐゴシック" charset="0"/>
              </a:rPr>
              <a:t>Recall &lt;G,T&gt; pairs may fit even if there are </a:t>
            </a:r>
            <a:r>
              <a:rPr lang="en-US" sz="2000" i="1" dirty="0">
                <a:latin typeface="Tahoma" charset="0"/>
                <a:ea typeface="ＭＳ Ｐゴシック" charset="0"/>
              </a:rPr>
              <a:t>tons</a:t>
            </a:r>
            <a:r>
              <a:rPr lang="en-US" sz="2000" dirty="0">
                <a:latin typeface="Tahoma" charset="0"/>
                <a:ea typeface="ＭＳ Ｐゴシック" charset="0"/>
              </a:rPr>
              <a:t> of tuples!</a:t>
            </a:r>
          </a:p>
          <a:p>
            <a:pPr>
              <a:lnSpc>
                <a:spcPct val="90000"/>
              </a:lnSpc>
            </a:pPr>
            <a:r>
              <a:rPr lang="en-US" sz="2000" dirty="0">
                <a:latin typeface="Tahoma" charset="0"/>
                <a:ea typeface="ＭＳ Ｐゴシック" charset="0"/>
                <a:cs typeface="ＭＳ Ｐゴシック" charset="0"/>
              </a:rPr>
              <a:t>Idea: keep &lt;G,T&gt; pairs </a:t>
            </a:r>
            <a:r>
              <a:rPr lang="en-US" sz="2000" dirty="0" smtClean="0">
                <a:latin typeface="Tahoma" charset="0"/>
                <a:ea typeface="ＭＳ Ｐゴシック" charset="0"/>
                <a:cs typeface="ＭＳ Ｐゴシック" charset="0"/>
              </a:rPr>
              <a:t>in 1st </a:t>
            </a:r>
            <a:r>
              <a:rPr lang="en-US" sz="2000" dirty="0">
                <a:latin typeface="Tahoma" charset="0"/>
                <a:ea typeface="ＭＳ Ｐゴシック" charset="0"/>
                <a:cs typeface="ＭＳ Ｐゴシック" charset="0"/>
              </a:rPr>
              <a:t>partition in memory during phase 1</a:t>
            </a:r>
            <a:r>
              <a:rPr lang="en-US" sz="2000" dirty="0" smtClean="0">
                <a:latin typeface="Tahoma" charset="0"/>
                <a:ea typeface="ＭＳ Ｐゴシック" charset="0"/>
                <a:cs typeface="ＭＳ Ｐゴシック" charset="0"/>
              </a:rPr>
              <a:t>! (This partition occupies at most K pages)</a:t>
            </a:r>
            <a:endParaRPr lang="en-US" sz="2000" dirty="0">
              <a:latin typeface="Tahoma" charset="0"/>
              <a:ea typeface="ＭＳ Ｐゴシック" charset="0"/>
              <a:cs typeface="ＭＳ Ｐゴシック" charset="0"/>
            </a:endParaRPr>
          </a:p>
          <a:p>
            <a:pPr lvl="1">
              <a:lnSpc>
                <a:spcPct val="90000"/>
              </a:lnSpc>
            </a:pPr>
            <a:r>
              <a:rPr lang="en-US" sz="2000" dirty="0">
                <a:latin typeface="Tahoma" charset="0"/>
                <a:ea typeface="ＭＳ Ｐゴシック" charset="0"/>
              </a:rPr>
              <a:t>Output its stuff </a:t>
            </a:r>
            <a:br>
              <a:rPr lang="en-US" sz="2000" dirty="0">
                <a:latin typeface="Tahoma" charset="0"/>
                <a:ea typeface="ＭＳ Ｐゴシック" charset="0"/>
              </a:rPr>
            </a:br>
            <a:r>
              <a:rPr lang="en-US" sz="2000" dirty="0">
                <a:latin typeface="Tahoma" charset="0"/>
                <a:ea typeface="ＭＳ Ｐゴシック" charset="0"/>
              </a:rPr>
              <a:t>at the end of </a:t>
            </a:r>
            <a:br>
              <a:rPr lang="en-US" sz="2000" dirty="0">
                <a:latin typeface="Tahoma" charset="0"/>
                <a:ea typeface="ＭＳ Ｐゴシック" charset="0"/>
              </a:rPr>
            </a:br>
            <a:r>
              <a:rPr lang="en-US" sz="2000" dirty="0">
                <a:latin typeface="Tahoma" charset="0"/>
                <a:ea typeface="ＭＳ Ｐゴシック" charset="0"/>
              </a:rPr>
              <a:t>Phase 1.</a:t>
            </a:r>
          </a:p>
          <a:p>
            <a:pPr lvl="1">
              <a:lnSpc>
                <a:spcPct val="90000"/>
              </a:lnSpc>
            </a:pPr>
            <a:r>
              <a:rPr lang="en-US" sz="2000" dirty="0">
                <a:latin typeface="Tahoma" charset="0"/>
                <a:ea typeface="ＭＳ Ｐゴシック" charset="0"/>
              </a:rPr>
              <a:t>Q: how do we</a:t>
            </a:r>
            <a:br>
              <a:rPr lang="en-US" sz="2000" dirty="0">
                <a:latin typeface="Tahoma" charset="0"/>
                <a:ea typeface="ＭＳ Ｐゴシック" charset="0"/>
              </a:rPr>
            </a:br>
            <a:r>
              <a:rPr lang="en-US" sz="2000" dirty="0">
                <a:latin typeface="Tahoma" charset="0"/>
                <a:ea typeface="ＭＳ Ｐゴシック" charset="0"/>
              </a:rPr>
              <a:t>choose the                                                                        number of </a:t>
            </a:r>
            <a:r>
              <a:rPr lang="en-US" sz="2000" dirty="0" smtClean="0">
                <a:latin typeface="Tahoma" charset="0"/>
                <a:ea typeface="ＭＳ Ｐゴシック" charset="0"/>
              </a:rPr>
              <a:t>pages</a:t>
            </a:r>
            <a:br>
              <a:rPr lang="en-US" sz="2000" dirty="0" smtClean="0">
                <a:latin typeface="Tahoma" charset="0"/>
                <a:ea typeface="ＭＳ Ｐゴシック" charset="0"/>
              </a:rPr>
            </a:br>
            <a:r>
              <a:rPr lang="en-US" sz="2000" dirty="0" smtClean="0">
                <a:latin typeface="Tahoma" charset="0"/>
                <a:ea typeface="ＭＳ Ｐゴシック" charset="0"/>
              </a:rPr>
              <a:t>(k) to </a:t>
            </a:r>
            <a:r>
              <a:rPr lang="en-US" sz="2000" dirty="0">
                <a:latin typeface="Tahoma" charset="0"/>
                <a:ea typeface="ＭＳ Ｐゴシック" charset="0"/>
              </a:rPr>
              <a:t>allocate </a:t>
            </a:r>
            <a:r>
              <a:rPr lang="en-US" sz="2000" dirty="0" smtClean="0">
                <a:latin typeface="Tahoma" charset="0"/>
                <a:ea typeface="ＭＳ Ｐゴシック" charset="0"/>
              </a:rPr>
              <a:t>to</a:t>
            </a:r>
            <a:br>
              <a:rPr lang="en-US" sz="2000" dirty="0" smtClean="0">
                <a:latin typeface="Tahoma" charset="0"/>
                <a:ea typeface="ＭＳ Ｐゴシック" charset="0"/>
              </a:rPr>
            </a:br>
            <a:r>
              <a:rPr lang="en-US" sz="2000" dirty="0" smtClean="0">
                <a:latin typeface="Tahoma" charset="0"/>
                <a:ea typeface="ＭＳ Ｐゴシック" charset="0"/>
              </a:rPr>
              <a:t>this</a:t>
            </a:r>
            <a:r>
              <a:rPr lang="en-US" sz="2000" dirty="0">
                <a:latin typeface="Tahoma" charset="0"/>
                <a:ea typeface="ＭＳ Ｐゴシック" charset="0"/>
              </a:rPr>
              <a:t> </a:t>
            </a:r>
            <a:r>
              <a:rPr lang="en-US" sz="2000" dirty="0" smtClean="0">
                <a:latin typeface="Tahoma" charset="0"/>
                <a:ea typeface="ＭＳ Ｐゴシック" charset="0"/>
              </a:rPr>
              <a:t>special                                                                                partition</a:t>
            </a:r>
            <a:r>
              <a:rPr lang="en-US" sz="2000" dirty="0">
                <a:latin typeface="Tahoma" charset="0"/>
                <a:ea typeface="ＭＳ Ｐゴシック" charset="0"/>
              </a:rPr>
              <a:t>?</a:t>
            </a:r>
          </a:p>
        </p:txBody>
      </p:sp>
      <p:sp>
        <p:nvSpPr>
          <p:cNvPr id="9011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CF0E30"/>
                </a:solidFill>
                <a:latin typeface="Book Antiqua" charset="0"/>
                <a:ea typeface="ＭＳ Ｐゴシック" charset="0"/>
                <a:cs typeface="ＭＳ Ｐゴシック" charset="0"/>
              </a:defRPr>
            </a:lvl1pPr>
            <a:lvl2pPr marL="742950" indent="-285750" eaLnBrk="0" hangingPunct="0">
              <a:defRPr sz="2400">
                <a:solidFill>
                  <a:srgbClr val="CF0E30"/>
                </a:solidFill>
                <a:latin typeface="Book Antiqua" charset="0"/>
                <a:ea typeface="ＭＳ Ｐゴシック" charset="0"/>
              </a:defRPr>
            </a:lvl2pPr>
            <a:lvl3pPr marL="1143000" indent="-228600" eaLnBrk="0" hangingPunct="0">
              <a:defRPr sz="2400">
                <a:solidFill>
                  <a:srgbClr val="CF0E30"/>
                </a:solidFill>
                <a:latin typeface="Book Antiqua" charset="0"/>
                <a:ea typeface="ＭＳ Ｐゴシック" charset="0"/>
              </a:defRPr>
            </a:lvl3pPr>
            <a:lvl4pPr marL="1600200" indent="-228600" eaLnBrk="0" hangingPunct="0">
              <a:defRPr sz="2400">
                <a:solidFill>
                  <a:srgbClr val="CF0E30"/>
                </a:solidFill>
                <a:latin typeface="Book Antiqua" charset="0"/>
                <a:ea typeface="ＭＳ Ｐゴシック" charset="0"/>
              </a:defRPr>
            </a:lvl4pPr>
            <a:lvl5pPr marL="2057400" indent="-228600" eaLnBrk="0" hangingPunct="0">
              <a:defRPr sz="24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24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24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24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2400">
                <a:solidFill>
                  <a:srgbClr val="CF0E30"/>
                </a:solidFill>
                <a:latin typeface="Book Antiqua" charset="0"/>
                <a:ea typeface="ＭＳ Ｐゴシック" charset="0"/>
              </a:defRPr>
            </a:lvl9pPr>
          </a:lstStyle>
          <a:p>
            <a:endParaRPr lang="en-US" sz="1200">
              <a:solidFill>
                <a:srgbClr val="000000"/>
              </a:solidFill>
              <a:latin typeface="Times New Roman" charset="0"/>
            </a:endParaRPr>
          </a:p>
          <a:p>
            <a:endParaRPr lang="en-US" sz="1200">
              <a:solidFill>
                <a:srgbClr val="000000"/>
              </a:solidFill>
              <a:latin typeface="Times New Roman" charset="0"/>
            </a:endParaRPr>
          </a:p>
        </p:txBody>
      </p:sp>
      <p:grpSp>
        <p:nvGrpSpPr>
          <p:cNvPr id="2" name="Group 4"/>
          <p:cNvGrpSpPr>
            <a:grpSpLocks/>
          </p:cNvGrpSpPr>
          <p:nvPr/>
        </p:nvGrpSpPr>
        <p:grpSpPr bwMode="auto">
          <a:xfrm>
            <a:off x="3355975" y="3521075"/>
            <a:ext cx="5673725" cy="3184525"/>
            <a:chOff x="2114" y="2218"/>
            <a:chExt cx="3574" cy="2006"/>
          </a:xfrm>
        </p:grpSpPr>
        <p:sp useBgFill="1">
          <p:nvSpPr>
            <p:cNvPr id="90117" name="Rectangle 5"/>
            <p:cNvSpPr>
              <a:spLocks noChangeArrowheads="1"/>
            </p:cNvSpPr>
            <p:nvPr/>
          </p:nvSpPr>
          <p:spPr bwMode="auto">
            <a:xfrm>
              <a:off x="3380" y="2976"/>
              <a:ext cx="172" cy="192"/>
            </a:xfrm>
            <a:prstGeom prst="rect">
              <a:avLst/>
            </a:prstGeom>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latin typeface="Times New Roman" charset="0"/>
                  <a:ea typeface="ＭＳ Ｐゴシック" charset="0"/>
                  <a:cs typeface="ＭＳ Ｐゴシック" charset="0"/>
                </a:rPr>
                <a:t>1</a:t>
              </a:r>
            </a:p>
          </p:txBody>
        </p:sp>
        <p:sp>
          <p:nvSpPr>
            <p:cNvPr id="90118" name="Rectangle 6"/>
            <p:cNvSpPr>
              <a:spLocks noChangeArrowheads="1"/>
            </p:cNvSpPr>
            <p:nvPr/>
          </p:nvSpPr>
          <p:spPr bwMode="auto">
            <a:xfrm>
              <a:off x="2886" y="3978"/>
              <a:ext cx="1584"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latin typeface="Times New Roman" charset="0"/>
                  <a:ea typeface="ＭＳ Ｐゴシック" charset="0"/>
                  <a:cs typeface="ＭＳ Ｐゴシック" charset="0"/>
                </a:rPr>
                <a:t>B main memory buffers</a:t>
              </a:r>
            </a:p>
          </p:txBody>
        </p:sp>
        <p:sp>
          <p:nvSpPr>
            <p:cNvPr id="90119" name="Rectangle 7"/>
            <p:cNvSpPr>
              <a:spLocks noChangeArrowheads="1"/>
            </p:cNvSpPr>
            <p:nvPr/>
          </p:nvSpPr>
          <p:spPr bwMode="auto">
            <a:xfrm>
              <a:off x="4860" y="3992"/>
              <a:ext cx="3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latin typeface="Times New Roman" charset="0"/>
                  <a:ea typeface="ＭＳ Ｐゴシック" charset="0"/>
                  <a:cs typeface="ＭＳ Ｐゴシック" charset="0"/>
                </a:rPr>
                <a:t>Disk</a:t>
              </a:r>
            </a:p>
          </p:txBody>
        </p:sp>
        <p:sp>
          <p:nvSpPr>
            <p:cNvPr id="90120" name="Rectangle 8"/>
            <p:cNvSpPr>
              <a:spLocks noChangeArrowheads="1"/>
            </p:cNvSpPr>
            <p:nvPr/>
          </p:nvSpPr>
          <p:spPr bwMode="auto">
            <a:xfrm>
              <a:off x="2267" y="3993"/>
              <a:ext cx="3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latin typeface="Times New Roman" charset="0"/>
                  <a:ea typeface="ＭＳ Ｐゴシック" charset="0"/>
                  <a:cs typeface="ＭＳ Ｐゴシック" charset="0"/>
                </a:rPr>
                <a:t>Disk</a:t>
              </a:r>
            </a:p>
          </p:txBody>
        </p:sp>
        <p:sp>
          <p:nvSpPr>
            <p:cNvPr id="90121" name="Rectangle 9"/>
            <p:cNvSpPr>
              <a:spLocks noChangeArrowheads="1"/>
            </p:cNvSpPr>
            <p:nvPr/>
          </p:nvSpPr>
          <p:spPr bwMode="auto">
            <a:xfrm>
              <a:off x="2114" y="2352"/>
              <a:ext cx="672"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latin typeface="Times New Roman" charset="0"/>
                  <a:ea typeface="ＭＳ Ｐゴシック" charset="0"/>
                  <a:cs typeface="ＭＳ Ｐゴシック" charset="0"/>
                </a:rPr>
                <a:t>Original </a:t>
              </a:r>
            </a:p>
            <a:p>
              <a:pPr eaLnBrk="0" hangingPunct="0"/>
              <a:r>
                <a:rPr lang="en-US" sz="1800" b="1">
                  <a:latin typeface="Times New Roman" charset="0"/>
                  <a:ea typeface="ＭＳ Ｐゴシック" charset="0"/>
                  <a:cs typeface="ＭＳ Ｐゴシック" charset="0"/>
                </a:rPr>
                <a:t>Relation</a:t>
              </a:r>
            </a:p>
          </p:txBody>
        </p:sp>
        <p:sp>
          <p:nvSpPr>
            <p:cNvPr id="90122" name="Rectangle 10"/>
            <p:cNvSpPr>
              <a:spLocks noChangeArrowheads="1"/>
            </p:cNvSpPr>
            <p:nvPr/>
          </p:nvSpPr>
          <p:spPr bwMode="auto">
            <a:xfrm>
              <a:off x="3866" y="2543"/>
              <a:ext cx="583"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latin typeface="Times New Roman" charset="0"/>
                  <a:ea typeface="ＭＳ Ｐゴシック" charset="0"/>
                  <a:cs typeface="ＭＳ Ｐゴシック" charset="0"/>
                </a:rPr>
                <a:t>OUTPUT</a:t>
              </a:r>
            </a:p>
          </p:txBody>
        </p:sp>
        <p:sp>
          <p:nvSpPr>
            <p:cNvPr id="90123" name="Freeform 11"/>
            <p:cNvSpPr>
              <a:spLocks/>
            </p:cNvSpPr>
            <p:nvPr/>
          </p:nvSpPr>
          <p:spPr bwMode="auto">
            <a:xfrm>
              <a:off x="4990" y="3535"/>
              <a:ext cx="27" cy="40"/>
            </a:xfrm>
            <a:custGeom>
              <a:avLst/>
              <a:gdLst>
                <a:gd name="T0" fmla="*/ 26 w 27"/>
                <a:gd name="T1" fmla="*/ 20 h 40"/>
                <a:gd name="T2" fmla="*/ 14 w 27"/>
                <a:gd name="T3" fmla="*/ 0 h 40"/>
                <a:gd name="T4" fmla="*/ 0 w 27"/>
                <a:gd name="T5" fmla="*/ 20 h 40"/>
                <a:gd name="T6" fmla="*/ 14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24" name="Freeform 12"/>
            <p:cNvSpPr>
              <a:spLocks/>
            </p:cNvSpPr>
            <p:nvPr/>
          </p:nvSpPr>
          <p:spPr bwMode="auto">
            <a:xfrm>
              <a:off x="5088" y="3535"/>
              <a:ext cx="27" cy="40"/>
            </a:xfrm>
            <a:custGeom>
              <a:avLst/>
              <a:gdLst>
                <a:gd name="T0" fmla="*/ 26 w 27"/>
                <a:gd name="T1" fmla="*/ 20 h 40"/>
                <a:gd name="T2" fmla="*/ 14 w 27"/>
                <a:gd name="T3" fmla="*/ 0 h 40"/>
                <a:gd name="T4" fmla="*/ 0 w 27"/>
                <a:gd name="T5" fmla="*/ 20 h 40"/>
                <a:gd name="T6" fmla="*/ 14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25" name="Freeform 13"/>
            <p:cNvSpPr>
              <a:spLocks/>
            </p:cNvSpPr>
            <p:nvPr/>
          </p:nvSpPr>
          <p:spPr bwMode="auto">
            <a:xfrm>
              <a:off x="2782" y="2529"/>
              <a:ext cx="1683" cy="1442"/>
            </a:xfrm>
            <a:custGeom>
              <a:avLst/>
              <a:gdLst>
                <a:gd name="T0" fmla="*/ 0 w 1683"/>
                <a:gd name="T1" fmla="*/ 1441 h 1442"/>
                <a:gd name="T2" fmla="*/ 0 w 1683"/>
                <a:gd name="T3" fmla="*/ 0 h 1442"/>
                <a:gd name="T4" fmla="*/ 1682 w 1683"/>
                <a:gd name="T5" fmla="*/ 0 h 1442"/>
                <a:gd name="T6" fmla="*/ 1682 w 1683"/>
                <a:gd name="T7" fmla="*/ 1441 h 1442"/>
                <a:gd name="T8" fmla="*/ 0 w 1683"/>
                <a:gd name="T9" fmla="*/ 1441 h 1442"/>
                <a:gd name="T10" fmla="*/ 0 60000 65536"/>
                <a:gd name="T11" fmla="*/ 0 60000 65536"/>
                <a:gd name="T12" fmla="*/ 0 60000 65536"/>
                <a:gd name="T13" fmla="*/ 0 60000 65536"/>
                <a:gd name="T14" fmla="*/ 0 60000 65536"/>
                <a:gd name="T15" fmla="*/ 0 w 1683"/>
                <a:gd name="T16" fmla="*/ 0 h 1442"/>
                <a:gd name="T17" fmla="*/ 1683 w 1683"/>
                <a:gd name="T18" fmla="*/ 1442 h 1442"/>
              </a:gdLst>
              <a:ahLst/>
              <a:cxnLst>
                <a:cxn ang="T10">
                  <a:pos x="T0" y="T1"/>
                </a:cxn>
                <a:cxn ang="T11">
                  <a:pos x="T2" y="T3"/>
                </a:cxn>
                <a:cxn ang="T12">
                  <a:pos x="T4" y="T5"/>
                </a:cxn>
                <a:cxn ang="T13">
                  <a:pos x="T6" y="T7"/>
                </a:cxn>
                <a:cxn ang="T14">
                  <a:pos x="T8" y="T9"/>
                </a:cxn>
              </a:cxnLst>
              <a:rect l="T15" t="T16" r="T17" b="T18"/>
              <a:pathLst>
                <a:path w="1683" h="1442">
                  <a:moveTo>
                    <a:pt x="0" y="1441"/>
                  </a:moveTo>
                  <a:lnTo>
                    <a:pt x="0" y="0"/>
                  </a:lnTo>
                  <a:lnTo>
                    <a:pt x="1682" y="0"/>
                  </a:lnTo>
                  <a:lnTo>
                    <a:pt x="1682" y="1441"/>
                  </a:lnTo>
                  <a:lnTo>
                    <a:pt x="0" y="1441"/>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26" name="Freeform 14"/>
            <p:cNvSpPr>
              <a:spLocks/>
            </p:cNvSpPr>
            <p:nvPr/>
          </p:nvSpPr>
          <p:spPr bwMode="auto">
            <a:xfrm>
              <a:off x="3004" y="3552"/>
              <a:ext cx="211" cy="170"/>
            </a:xfrm>
            <a:custGeom>
              <a:avLst/>
              <a:gdLst>
                <a:gd name="T0" fmla="*/ 0 w 211"/>
                <a:gd name="T1" fmla="*/ 169 h 170"/>
                <a:gd name="T2" fmla="*/ 0 w 211"/>
                <a:gd name="T3" fmla="*/ 0 h 170"/>
                <a:gd name="T4" fmla="*/ 210 w 211"/>
                <a:gd name="T5" fmla="*/ 0 h 170"/>
                <a:gd name="T6" fmla="*/ 210 w 211"/>
                <a:gd name="T7" fmla="*/ 169 h 170"/>
                <a:gd name="T8" fmla="*/ 0 w 211"/>
                <a:gd name="T9" fmla="*/ 169 h 170"/>
                <a:gd name="T10" fmla="*/ 0 60000 65536"/>
                <a:gd name="T11" fmla="*/ 0 60000 65536"/>
                <a:gd name="T12" fmla="*/ 0 60000 65536"/>
                <a:gd name="T13" fmla="*/ 0 60000 65536"/>
                <a:gd name="T14" fmla="*/ 0 60000 65536"/>
                <a:gd name="T15" fmla="*/ 0 w 211"/>
                <a:gd name="T16" fmla="*/ 0 h 170"/>
                <a:gd name="T17" fmla="*/ 211 w 211"/>
                <a:gd name="T18" fmla="*/ 170 h 170"/>
              </a:gdLst>
              <a:ahLst/>
              <a:cxnLst>
                <a:cxn ang="T10">
                  <a:pos x="T0" y="T1"/>
                </a:cxn>
                <a:cxn ang="T11">
                  <a:pos x="T2" y="T3"/>
                </a:cxn>
                <a:cxn ang="T12">
                  <a:pos x="T4" y="T5"/>
                </a:cxn>
                <a:cxn ang="T13">
                  <a:pos x="T6" y="T7"/>
                </a:cxn>
                <a:cxn ang="T14">
                  <a:pos x="T8" y="T9"/>
                </a:cxn>
              </a:cxnLst>
              <a:rect l="T15" t="T16" r="T17" b="T18"/>
              <a:pathLst>
                <a:path w="211" h="170">
                  <a:moveTo>
                    <a:pt x="0" y="169"/>
                  </a:moveTo>
                  <a:lnTo>
                    <a:pt x="0" y="0"/>
                  </a:lnTo>
                  <a:lnTo>
                    <a:pt x="210" y="0"/>
                  </a:lnTo>
                  <a:lnTo>
                    <a:pt x="210"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grpSp>
          <p:nvGrpSpPr>
            <p:cNvPr id="90127" name="Group 15"/>
            <p:cNvGrpSpPr>
              <a:grpSpLocks/>
            </p:cNvGrpSpPr>
            <p:nvPr/>
          </p:nvGrpSpPr>
          <p:grpSpPr bwMode="auto">
            <a:xfrm>
              <a:off x="4108" y="3481"/>
              <a:ext cx="211" cy="57"/>
              <a:chOff x="4158" y="1336"/>
              <a:chExt cx="211" cy="57"/>
            </a:xfrm>
          </p:grpSpPr>
          <p:sp>
            <p:nvSpPr>
              <p:cNvPr id="90187" name="Freeform 16"/>
              <p:cNvSpPr>
                <a:spLocks/>
              </p:cNvSpPr>
              <p:nvPr/>
            </p:nvSpPr>
            <p:spPr bwMode="auto">
              <a:xfrm>
                <a:off x="4158" y="1336"/>
                <a:ext cx="27" cy="40"/>
              </a:xfrm>
              <a:custGeom>
                <a:avLst/>
                <a:gdLst>
                  <a:gd name="T0" fmla="*/ 26 w 27"/>
                  <a:gd name="T1" fmla="*/ 19 h 40"/>
                  <a:gd name="T2" fmla="*/ 13 w 27"/>
                  <a:gd name="T3" fmla="*/ 0 h 40"/>
                  <a:gd name="T4" fmla="*/ 0 w 27"/>
                  <a:gd name="T5" fmla="*/ 19 h 40"/>
                  <a:gd name="T6" fmla="*/ 13 w 27"/>
                  <a:gd name="T7" fmla="*/ 39 h 40"/>
                  <a:gd name="T8" fmla="*/ 26 w 27"/>
                  <a:gd name="T9" fmla="*/ 19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19"/>
                    </a:moveTo>
                    <a:lnTo>
                      <a:pt x="13" y="0"/>
                    </a:lnTo>
                    <a:lnTo>
                      <a:pt x="0" y="19"/>
                    </a:lnTo>
                    <a:lnTo>
                      <a:pt x="13" y="39"/>
                    </a:lnTo>
                    <a:lnTo>
                      <a:pt x="26" y="19"/>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88" name="Freeform 17"/>
              <p:cNvSpPr>
                <a:spLocks/>
              </p:cNvSpPr>
              <p:nvPr/>
            </p:nvSpPr>
            <p:spPr bwMode="auto">
              <a:xfrm>
                <a:off x="4249" y="1336"/>
                <a:ext cx="27" cy="40"/>
              </a:xfrm>
              <a:custGeom>
                <a:avLst/>
                <a:gdLst>
                  <a:gd name="T0" fmla="*/ 26 w 27"/>
                  <a:gd name="T1" fmla="*/ 19 h 40"/>
                  <a:gd name="T2" fmla="*/ 13 w 27"/>
                  <a:gd name="T3" fmla="*/ 0 h 40"/>
                  <a:gd name="T4" fmla="*/ 0 w 27"/>
                  <a:gd name="T5" fmla="*/ 19 h 40"/>
                  <a:gd name="T6" fmla="*/ 13 w 27"/>
                  <a:gd name="T7" fmla="*/ 39 h 40"/>
                  <a:gd name="T8" fmla="*/ 26 w 27"/>
                  <a:gd name="T9" fmla="*/ 19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19"/>
                    </a:moveTo>
                    <a:lnTo>
                      <a:pt x="13" y="0"/>
                    </a:lnTo>
                    <a:lnTo>
                      <a:pt x="0" y="19"/>
                    </a:lnTo>
                    <a:lnTo>
                      <a:pt x="13" y="39"/>
                    </a:lnTo>
                    <a:lnTo>
                      <a:pt x="26" y="19"/>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89" name="Freeform 18"/>
              <p:cNvSpPr>
                <a:spLocks/>
              </p:cNvSpPr>
              <p:nvPr/>
            </p:nvSpPr>
            <p:spPr bwMode="auto">
              <a:xfrm>
                <a:off x="4347" y="1336"/>
                <a:ext cx="22" cy="57"/>
              </a:xfrm>
              <a:custGeom>
                <a:avLst/>
                <a:gdLst>
                  <a:gd name="T0" fmla="*/ 21 w 22"/>
                  <a:gd name="T1" fmla="*/ 27 h 57"/>
                  <a:gd name="T2" fmla="*/ 11 w 22"/>
                  <a:gd name="T3" fmla="*/ 0 h 57"/>
                  <a:gd name="T4" fmla="*/ 0 w 22"/>
                  <a:gd name="T5" fmla="*/ 27 h 57"/>
                  <a:gd name="T6" fmla="*/ 11 w 22"/>
                  <a:gd name="T7" fmla="*/ 56 h 57"/>
                  <a:gd name="T8" fmla="*/ 21 w 22"/>
                  <a:gd name="T9" fmla="*/ 27 h 57"/>
                  <a:gd name="T10" fmla="*/ 0 60000 65536"/>
                  <a:gd name="T11" fmla="*/ 0 60000 65536"/>
                  <a:gd name="T12" fmla="*/ 0 60000 65536"/>
                  <a:gd name="T13" fmla="*/ 0 60000 65536"/>
                  <a:gd name="T14" fmla="*/ 0 60000 65536"/>
                  <a:gd name="T15" fmla="*/ 0 w 22"/>
                  <a:gd name="T16" fmla="*/ 0 h 57"/>
                  <a:gd name="T17" fmla="*/ 22 w 22"/>
                  <a:gd name="T18" fmla="*/ 57 h 57"/>
                </a:gdLst>
                <a:ahLst/>
                <a:cxnLst>
                  <a:cxn ang="T10">
                    <a:pos x="T0" y="T1"/>
                  </a:cxn>
                  <a:cxn ang="T11">
                    <a:pos x="T2" y="T3"/>
                  </a:cxn>
                  <a:cxn ang="T12">
                    <a:pos x="T4" y="T5"/>
                  </a:cxn>
                  <a:cxn ang="T13">
                    <a:pos x="T6" y="T7"/>
                  </a:cxn>
                  <a:cxn ang="T14">
                    <a:pos x="T8" y="T9"/>
                  </a:cxn>
                </a:cxnLst>
                <a:rect l="T15" t="T16" r="T17" b="T18"/>
                <a:pathLst>
                  <a:path w="22" h="57">
                    <a:moveTo>
                      <a:pt x="21" y="27"/>
                    </a:moveTo>
                    <a:lnTo>
                      <a:pt x="11" y="0"/>
                    </a:lnTo>
                    <a:lnTo>
                      <a:pt x="0" y="27"/>
                    </a:lnTo>
                    <a:lnTo>
                      <a:pt x="11" y="56"/>
                    </a:lnTo>
                    <a:lnTo>
                      <a:pt x="21" y="27"/>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400">
                  <a:solidFill>
                    <a:srgbClr val="CF0E30"/>
                  </a:solidFill>
                  <a:latin typeface="Book Antiqua" charset="0"/>
                  <a:ea typeface="ＭＳ Ｐゴシック" charset="0"/>
                  <a:cs typeface="ＭＳ Ｐゴシック" charset="0"/>
                </a:endParaRPr>
              </a:p>
            </p:txBody>
          </p:sp>
        </p:grpSp>
        <p:sp>
          <p:nvSpPr>
            <p:cNvPr id="90128" name="Freeform 19"/>
            <p:cNvSpPr>
              <a:spLocks/>
            </p:cNvSpPr>
            <p:nvPr/>
          </p:nvSpPr>
          <p:spPr bwMode="auto">
            <a:xfrm>
              <a:off x="4743" y="2936"/>
              <a:ext cx="158" cy="170"/>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29" name="Freeform 20"/>
            <p:cNvSpPr>
              <a:spLocks/>
            </p:cNvSpPr>
            <p:nvPr/>
          </p:nvSpPr>
          <p:spPr bwMode="auto">
            <a:xfrm>
              <a:off x="4926" y="2936"/>
              <a:ext cx="157" cy="170"/>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30" name="Freeform 21"/>
            <p:cNvSpPr>
              <a:spLocks/>
            </p:cNvSpPr>
            <p:nvPr/>
          </p:nvSpPr>
          <p:spPr bwMode="auto">
            <a:xfrm>
              <a:off x="4743" y="3230"/>
              <a:ext cx="158" cy="170"/>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31" name="Freeform 22"/>
            <p:cNvSpPr>
              <a:spLocks/>
            </p:cNvSpPr>
            <p:nvPr/>
          </p:nvSpPr>
          <p:spPr bwMode="auto">
            <a:xfrm>
              <a:off x="4932" y="3230"/>
              <a:ext cx="157" cy="170"/>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32" name="Freeform 23"/>
            <p:cNvSpPr>
              <a:spLocks/>
            </p:cNvSpPr>
            <p:nvPr/>
          </p:nvSpPr>
          <p:spPr bwMode="auto">
            <a:xfrm>
              <a:off x="4900" y="3535"/>
              <a:ext cx="27" cy="40"/>
            </a:xfrm>
            <a:custGeom>
              <a:avLst/>
              <a:gdLst>
                <a:gd name="T0" fmla="*/ 26 w 27"/>
                <a:gd name="T1" fmla="*/ 20 h 40"/>
                <a:gd name="T2" fmla="*/ 13 w 27"/>
                <a:gd name="T3" fmla="*/ 0 h 40"/>
                <a:gd name="T4" fmla="*/ 0 w 27"/>
                <a:gd name="T5" fmla="*/ 20 h 40"/>
                <a:gd name="T6" fmla="*/ 13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3" y="0"/>
                  </a:lnTo>
                  <a:lnTo>
                    <a:pt x="0" y="20"/>
                  </a:lnTo>
                  <a:lnTo>
                    <a:pt x="13"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33" name="Freeform 24"/>
            <p:cNvSpPr>
              <a:spLocks/>
            </p:cNvSpPr>
            <p:nvPr/>
          </p:nvSpPr>
          <p:spPr bwMode="auto">
            <a:xfrm>
              <a:off x="5121" y="3230"/>
              <a:ext cx="157" cy="170"/>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34" name="Rectangle 25"/>
            <p:cNvSpPr>
              <a:spLocks noChangeArrowheads="1"/>
            </p:cNvSpPr>
            <p:nvPr/>
          </p:nvSpPr>
          <p:spPr bwMode="auto">
            <a:xfrm>
              <a:off x="4100" y="3055"/>
              <a:ext cx="172"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latin typeface="Times New Roman" charset="0"/>
                  <a:ea typeface="ＭＳ Ｐゴシック" charset="0"/>
                  <a:cs typeface="ＭＳ Ｐゴシック" charset="0"/>
                </a:rPr>
                <a:t>3</a:t>
              </a:r>
            </a:p>
          </p:txBody>
        </p:sp>
        <p:sp>
          <p:nvSpPr>
            <p:cNvPr id="90135" name="Freeform 26"/>
            <p:cNvSpPr>
              <a:spLocks/>
            </p:cNvSpPr>
            <p:nvPr/>
          </p:nvSpPr>
          <p:spPr bwMode="auto">
            <a:xfrm>
              <a:off x="4743" y="3756"/>
              <a:ext cx="158" cy="170"/>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36" name="Freeform 27"/>
            <p:cNvSpPr>
              <a:spLocks/>
            </p:cNvSpPr>
            <p:nvPr/>
          </p:nvSpPr>
          <p:spPr bwMode="auto">
            <a:xfrm>
              <a:off x="4078" y="3729"/>
              <a:ext cx="266" cy="181"/>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37" name="Rectangle 28"/>
            <p:cNvSpPr>
              <a:spLocks noChangeArrowheads="1"/>
            </p:cNvSpPr>
            <p:nvPr/>
          </p:nvSpPr>
          <p:spPr bwMode="auto">
            <a:xfrm>
              <a:off x="2857" y="3291"/>
              <a:ext cx="464"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latin typeface="Times New Roman" charset="0"/>
                  <a:ea typeface="ＭＳ Ｐゴシック" charset="0"/>
                  <a:cs typeface="ＭＳ Ｐゴシック" charset="0"/>
                </a:rPr>
                <a:t>INPUT</a:t>
              </a:r>
            </a:p>
          </p:txBody>
        </p:sp>
        <p:sp useBgFill="1">
          <p:nvSpPr>
            <p:cNvPr id="90138" name="Rectangle 29"/>
            <p:cNvSpPr>
              <a:spLocks noChangeArrowheads="1"/>
            </p:cNvSpPr>
            <p:nvPr/>
          </p:nvSpPr>
          <p:spPr bwMode="auto">
            <a:xfrm>
              <a:off x="4100" y="2710"/>
              <a:ext cx="172" cy="192"/>
            </a:xfrm>
            <a:prstGeom prst="rect">
              <a:avLst/>
            </a:prstGeom>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latin typeface="Times New Roman" charset="0"/>
                  <a:ea typeface="ＭＳ Ｐゴシック" charset="0"/>
                  <a:cs typeface="ＭＳ Ｐゴシック" charset="0"/>
                </a:rPr>
                <a:t>2</a:t>
              </a:r>
            </a:p>
          </p:txBody>
        </p:sp>
        <p:sp>
          <p:nvSpPr>
            <p:cNvPr id="90139" name="Rectangle 30"/>
            <p:cNvSpPr>
              <a:spLocks noChangeArrowheads="1"/>
            </p:cNvSpPr>
            <p:nvPr/>
          </p:nvSpPr>
          <p:spPr bwMode="auto">
            <a:xfrm>
              <a:off x="3344" y="3494"/>
              <a:ext cx="263"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000" b="1">
                  <a:solidFill>
                    <a:srgbClr val="009900"/>
                  </a:solidFill>
                  <a:latin typeface="Times New Roman" charset="0"/>
                  <a:ea typeface="ＭＳ Ｐゴシック" charset="0"/>
                  <a:cs typeface="ＭＳ Ｐゴシック" charset="0"/>
                </a:rPr>
                <a:t>h</a:t>
              </a:r>
              <a:r>
                <a:rPr lang="en-US" sz="2000" b="1" baseline="-25000">
                  <a:solidFill>
                    <a:srgbClr val="009900"/>
                  </a:solidFill>
                  <a:latin typeface="Times New Roman" charset="0"/>
                  <a:ea typeface="ＭＳ Ｐゴシック" charset="0"/>
                  <a:cs typeface="ＭＳ Ｐゴシック" charset="0"/>
                </a:rPr>
                <a:t>h</a:t>
              </a:r>
              <a:endParaRPr lang="en-US" sz="2000" b="1">
                <a:solidFill>
                  <a:srgbClr val="009900"/>
                </a:solidFill>
                <a:latin typeface="Times New Roman" charset="0"/>
                <a:ea typeface="ＭＳ Ｐゴシック" charset="0"/>
                <a:cs typeface="ＭＳ Ｐゴシック" charset="0"/>
              </a:endParaRPr>
            </a:p>
          </p:txBody>
        </p:sp>
        <p:sp>
          <p:nvSpPr>
            <p:cNvPr id="90140" name="Rectangle 31"/>
            <p:cNvSpPr>
              <a:spLocks noChangeArrowheads="1"/>
            </p:cNvSpPr>
            <p:nvPr/>
          </p:nvSpPr>
          <p:spPr bwMode="auto">
            <a:xfrm>
              <a:off x="4040" y="3550"/>
              <a:ext cx="290"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latin typeface="Times New Roman" charset="0"/>
                  <a:ea typeface="ＭＳ Ｐゴシック" charset="0"/>
                  <a:cs typeface="ＭＳ Ｐゴシック" charset="0"/>
                </a:rPr>
                <a:t>B-k</a:t>
              </a:r>
            </a:p>
          </p:txBody>
        </p:sp>
        <p:sp>
          <p:nvSpPr>
            <p:cNvPr id="90141" name="Rectangle 32"/>
            <p:cNvSpPr>
              <a:spLocks noChangeArrowheads="1"/>
            </p:cNvSpPr>
            <p:nvPr/>
          </p:nvSpPr>
          <p:spPr bwMode="auto">
            <a:xfrm>
              <a:off x="4647" y="2536"/>
              <a:ext cx="724"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latin typeface="Times New Roman" charset="0"/>
                  <a:ea typeface="ＭＳ Ｐゴシック" charset="0"/>
                  <a:cs typeface="ＭＳ Ｐゴシック" charset="0"/>
                </a:rPr>
                <a:t>Partitions</a:t>
              </a:r>
            </a:p>
          </p:txBody>
        </p:sp>
        <p:sp>
          <p:nvSpPr>
            <p:cNvPr id="90142" name="Rectangle 33"/>
            <p:cNvSpPr>
              <a:spLocks noChangeArrowheads="1"/>
            </p:cNvSpPr>
            <p:nvPr/>
          </p:nvSpPr>
          <p:spPr bwMode="auto">
            <a:xfrm>
              <a:off x="5374" y="2921"/>
              <a:ext cx="18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latin typeface="Times New Roman" charset="0"/>
                  <a:ea typeface="ＭＳ Ｐゴシック" charset="0"/>
                  <a:cs typeface="ＭＳ Ｐゴシック" charset="0"/>
                </a:rPr>
                <a:t>2</a:t>
              </a:r>
            </a:p>
          </p:txBody>
        </p:sp>
        <p:sp>
          <p:nvSpPr>
            <p:cNvPr id="90143" name="Rectangle 34"/>
            <p:cNvSpPr>
              <a:spLocks noChangeArrowheads="1"/>
            </p:cNvSpPr>
            <p:nvPr/>
          </p:nvSpPr>
          <p:spPr bwMode="auto">
            <a:xfrm>
              <a:off x="5368" y="3188"/>
              <a:ext cx="18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latin typeface="Times New Roman" charset="0"/>
                  <a:ea typeface="ＭＳ Ｐゴシック" charset="0"/>
                  <a:cs typeface="ＭＳ Ｐゴシック" charset="0"/>
                </a:rPr>
                <a:t>3</a:t>
              </a:r>
            </a:p>
          </p:txBody>
        </p:sp>
        <p:sp>
          <p:nvSpPr>
            <p:cNvPr id="90144" name="Rectangle 35"/>
            <p:cNvSpPr>
              <a:spLocks noChangeArrowheads="1"/>
            </p:cNvSpPr>
            <p:nvPr/>
          </p:nvSpPr>
          <p:spPr bwMode="auto">
            <a:xfrm>
              <a:off x="5348" y="3687"/>
              <a:ext cx="34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latin typeface="Times New Roman" charset="0"/>
                  <a:ea typeface="ＭＳ Ｐゴシック" charset="0"/>
                  <a:cs typeface="ＭＳ Ｐゴシック" charset="0"/>
                </a:rPr>
                <a:t>B-k</a:t>
              </a:r>
            </a:p>
          </p:txBody>
        </p:sp>
        <p:grpSp>
          <p:nvGrpSpPr>
            <p:cNvPr id="90145" name="Group 36"/>
            <p:cNvGrpSpPr>
              <a:grpSpLocks/>
            </p:cNvGrpSpPr>
            <p:nvPr/>
          </p:nvGrpSpPr>
          <p:grpSpPr bwMode="auto">
            <a:xfrm>
              <a:off x="2155" y="2773"/>
              <a:ext cx="579" cy="1230"/>
              <a:chOff x="2205" y="628"/>
              <a:chExt cx="579" cy="1230"/>
            </a:xfrm>
          </p:grpSpPr>
          <p:sp>
            <p:nvSpPr>
              <p:cNvPr id="90183" name="Oval 37"/>
              <p:cNvSpPr>
                <a:spLocks noChangeArrowheads="1"/>
              </p:cNvSpPr>
              <p:nvPr/>
            </p:nvSpPr>
            <p:spPr bwMode="auto">
              <a:xfrm>
                <a:off x="2213" y="628"/>
                <a:ext cx="567" cy="85"/>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0184" name="Line 38"/>
              <p:cNvSpPr>
                <a:spLocks noChangeShapeType="1"/>
              </p:cNvSpPr>
              <p:nvPr/>
            </p:nvSpPr>
            <p:spPr bwMode="auto">
              <a:xfrm>
                <a:off x="2209" y="671"/>
                <a:ext cx="0" cy="110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0185" name="Line 39"/>
              <p:cNvSpPr>
                <a:spLocks noChangeShapeType="1"/>
              </p:cNvSpPr>
              <p:nvPr/>
            </p:nvSpPr>
            <p:spPr bwMode="auto">
              <a:xfrm>
                <a:off x="2784" y="671"/>
                <a:ext cx="0" cy="110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0186" name="Arc 40"/>
              <p:cNvSpPr>
                <a:spLocks/>
              </p:cNvSpPr>
              <p:nvPr/>
            </p:nvSpPr>
            <p:spPr bwMode="auto">
              <a:xfrm>
                <a:off x="2205" y="1782"/>
                <a:ext cx="575" cy="76"/>
              </a:xfrm>
              <a:custGeom>
                <a:avLst/>
                <a:gdLst>
                  <a:gd name="T0" fmla="*/ 0 w 43200"/>
                  <a:gd name="T1" fmla="*/ 0 h 22187"/>
                  <a:gd name="T2" fmla="*/ 0 w 43200"/>
                  <a:gd name="T3" fmla="*/ 0 h 22187"/>
                  <a:gd name="T4" fmla="*/ 0 w 43200"/>
                  <a:gd name="T5" fmla="*/ 0 h 22187"/>
                  <a:gd name="T6" fmla="*/ 0 60000 65536"/>
                  <a:gd name="T7" fmla="*/ 0 60000 65536"/>
                  <a:gd name="T8" fmla="*/ 0 60000 65536"/>
                  <a:gd name="T9" fmla="*/ 0 w 43200"/>
                  <a:gd name="T10" fmla="*/ 0 h 22187"/>
                  <a:gd name="T11" fmla="*/ 43200 w 43200"/>
                  <a:gd name="T12" fmla="*/ 22187 h 22187"/>
                </a:gdLst>
                <a:ahLst/>
                <a:cxnLst>
                  <a:cxn ang="T6">
                    <a:pos x="T0" y="T1"/>
                  </a:cxn>
                  <a:cxn ang="T7">
                    <a:pos x="T2" y="T3"/>
                  </a:cxn>
                  <a:cxn ang="T8">
                    <a:pos x="T4" y="T5"/>
                  </a:cxn>
                </a:cxnLst>
                <a:rect l="T9" t="T10" r="T11" b="T12"/>
                <a:pathLst>
                  <a:path w="43200" h="22187" fill="none" extrusionOk="0">
                    <a:moveTo>
                      <a:pt x="43192" y="-1"/>
                    </a:moveTo>
                    <a:cubicBezTo>
                      <a:pt x="43197" y="195"/>
                      <a:pt x="43200" y="391"/>
                      <a:pt x="43200" y="587"/>
                    </a:cubicBezTo>
                    <a:cubicBezTo>
                      <a:pt x="43200" y="12516"/>
                      <a:pt x="33529" y="22187"/>
                      <a:pt x="21600" y="22187"/>
                    </a:cubicBezTo>
                    <a:cubicBezTo>
                      <a:pt x="9670" y="22187"/>
                      <a:pt x="0" y="12516"/>
                      <a:pt x="0" y="587"/>
                    </a:cubicBezTo>
                    <a:cubicBezTo>
                      <a:pt x="0" y="392"/>
                      <a:pt x="2" y="198"/>
                      <a:pt x="7" y="3"/>
                    </a:cubicBezTo>
                  </a:path>
                  <a:path w="43200" h="22187" stroke="0" extrusionOk="0">
                    <a:moveTo>
                      <a:pt x="43192" y="-1"/>
                    </a:moveTo>
                    <a:cubicBezTo>
                      <a:pt x="43197" y="195"/>
                      <a:pt x="43200" y="391"/>
                      <a:pt x="43200" y="587"/>
                    </a:cubicBezTo>
                    <a:cubicBezTo>
                      <a:pt x="43200" y="12516"/>
                      <a:pt x="33529" y="22187"/>
                      <a:pt x="21600" y="22187"/>
                    </a:cubicBezTo>
                    <a:cubicBezTo>
                      <a:pt x="9670" y="22187"/>
                      <a:pt x="0" y="12516"/>
                      <a:pt x="0" y="587"/>
                    </a:cubicBezTo>
                    <a:cubicBezTo>
                      <a:pt x="0" y="392"/>
                      <a:pt x="2" y="198"/>
                      <a:pt x="7" y="3"/>
                    </a:cubicBezTo>
                    <a:lnTo>
                      <a:pt x="21600" y="587"/>
                    </a:lnTo>
                    <a:lnTo>
                      <a:pt x="43192" y="-1"/>
                    </a:lnTo>
                    <a:close/>
                  </a:path>
                </a:pathLst>
              </a:custGeom>
              <a:noFill/>
              <a:ln w="12700" cap="rnd">
                <a:solidFill>
                  <a:schemeClr val="tx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grpSp>
        <p:sp>
          <p:nvSpPr>
            <p:cNvPr id="90146" name="Rectangle 41"/>
            <p:cNvSpPr>
              <a:spLocks noChangeArrowheads="1"/>
            </p:cNvSpPr>
            <p:nvPr/>
          </p:nvSpPr>
          <p:spPr bwMode="auto">
            <a:xfrm>
              <a:off x="2354" y="2917"/>
              <a:ext cx="184" cy="184"/>
            </a:xfrm>
            <a:prstGeom prst="rect">
              <a:avLst/>
            </a:prstGeom>
            <a:solidFill>
              <a:srgbClr val="F6BF69"/>
            </a:solidFill>
            <a:ln w="12700">
              <a:solidFill>
                <a:schemeClr val="tx2"/>
              </a:solidFill>
              <a:miter lim="800000"/>
              <a:headEnd/>
              <a:tailEnd/>
            </a:ln>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0147" name="Rectangle 42"/>
            <p:cNvSpPr>
              <a:spLocks noChangeArrowheads="1"/>
            </p:cNvSpPr>
            <p:nvPr/>
          </p:nvSpPr>
          <p:spPr bwMode="auto">
            <a:xfrm>
              <a:off x="2354" y="3205"/>
              <a:ext cx="184" cy="184"/>
            </a:xfrm>
            <a:prstGeom prst="rect">
              <a:avLst/>
            </a:prstGeom>
            <a:solidFill>
              <a:srgbClr val="F6BF69"/>
            </a:solidFill>
            <a:ln w="12700">
              <a:solidFill>
                <a:schemeClr val="tx2"/>
              </a:solidFill>
              <a:miter lim="800000"/>
              <a:headEnd/>
              <a:tailEnd/>
            </a:ln>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0148" name="Rectangle 43"/>
            <p:cNvSpPr>
              <a:spLocks noChangeArrowheads="1"/>
            </p:cNvSpPr>
            <p:nvPr/>
          </p:nvSpPr>
          <p:spPr bwMode="auto">
            <a:xfrm>
              <a:off x="2354" y="3685"/>
              <a:ext cx="184" cy="184"/>
            </a:xfrm>
            <a:prstGeom prst="rect">
              <a:avLst/>
            </a:prstGeom>
            <a:solidFill>
              <a:srgbClr val="F6BF69"/>
            </a:solidFill>
            <a:ln w="12700">
              <a:solidFill>
                <a:schemeClr val="tx2"/>
              </a:solidFill>
              <a:miter lim="800000"/>
              <a:headEnd/>
              <a:tailEnd/>
            </a:ln>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0149" name="Rectangle 44"/>
            <p:cNvSpPr>
              <a:spLocks noChangeArrowheads="1"/>
            </p:cNvSpPr>
            <p:nvPr/>
          </p:nvSpPr>
          <p:spPr bwMode="auto">
            <a:xfrm>
              <a:off x="2242" y="3327"/>
              <a:ext cx="436" cy="3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3200" b="1">
                  <a:latin typeface="Book Antiqua" charset="0"/>
                  <a:ea typeface="ＭＳ Ｐゴシック" charset="0"/>
                  <a:cs typeface="ＭＳ Ｐゴシック" charset="0"/>
                </a:rPr>
                <a:t>. . .</a:t>
              </a:r>
            </a:p>
          </p:txBody>
        </p:sp>
        <p:grpSp>
          <p:nvGrpSpPr>
            <p:cNvPr id="90150" name="Group 45"/>
            <p:cNvGrpSpPr>
              <a:grpSpLocks/>
            </p:cNvGrpSpPr>
            <p:nvPr/>
          </p:nvGrpSpPr>
          <p:grpSpPr bwMode="auto">
            <a:xfrm>
              <a:off x="4699" y="2773"/>
              <a:ext cx="675" cy="1244"/>
              <a:chOff x="4749" y="628"/>
              <a:chExt cx="675" cy="1244"/>
            </a:xfrm>
          </p:grpSpPr>
          <p:sp>
            <p:nvSpPr>
              <p:cNvPr id="90179" name="Oval 46"/>
              <p:cNvSpPr>
                <a:spLocks noChangeArrowheads="1"/>
              </p:cNvSpPr>
              <p:nvPr/>
            </p:nvSpPr>
            <p:spPr bwMode="auto">
              <a:xfrm>
                <a:off x="4757" y="628"/>
                <a:ext cx="663" cy="86"/>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0180" name="Line 47"/>
              <p:cNvSpPr>
                <a:spLocks noChangeShapeType="1"/>
              </p:cNvSpPr>
              <p:nvPr/>
            </p:nvSpPr>
            <p:spPr bwMode="auto">
              <a:xfrm>
                <a:off x="4753" y="672"/>
                <a:ext cx="0" cy="112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0181" name="Line 48"/>
              <p:cNvSpPr>
                <a:spLocks noChangeShapeType="1"/>
              </p:cNvSpPr>
              <p:nvPr/>
            </p:nvSpPr>
            <p:spPr bwMode="auto">
              <a:xfrm>
                <a:off x="5424" y="672"/>
                <a:ext cx="0" cy="112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0182" name="Arc 49"/>
              <p:cNvSpPr>
                <a:spLocks/>
              </p:cNvSpPr>
              <p:nvPr/>
            </p:nvSpPr>
            <p:spPr bwMode="auto">
              <a:xfrm>
                <a:off x="4749" y="1796"/>
                <a:ext cx="671" cy="76"/>
              </a:xfrm>
              <a:custGeom>
                <a:avLst/>
                <a:gdLst>
                  <a:gd name="T0" fmla="*/ 0 w 43200"/>
                  <a:gd name="T1" fmla="*/ 0 h 22186"/>
                  <a:gd name="T2" fmla="*/ 0 w 43200"/>
                  <a:gd name="T3" fmla="*/ 0 h 22186"/>
                  <a:gd name="T4" fmla="*/ 0 w 43200"/>
                  <a:gd name="T5" fmla="*/ 0 h 22186"/>
                  <a:gd name="T6" fmla="*/ 0 60000 65536"/>
                  <a:gd name="T7" fmla="*/ 0 60000 65536"/>
                  <a:gd name="T8" fmla="*/ 0 60000 65536"/>
                  <a:gd name="T9" fmla="*/ 0 w 43200"/>
                  <a:gd name="T10" fmla="*/ 0 h 22186"/>
                  <a:gd name="T11" fmla="*/ 43200 w 43200"/>
                  <a:gd name="T12" fmla="*/ 22186 h 22186"/>
                </a:gdLst>
                <a:ahLst/>
                <a:cxnLst>
                  <a:cxn ang="T6">
                    <a:pos x="T0" y="T1"/>
                  </a:cxn>
                  <a:cxn ang="T7">
                    <a:pos x="T2" y="T3"/>
                  </a:cxn>
                  <a:cxn ang="T8">
                    <a:pos x="T4" y="T5"/>
                  </a:cxn>
                </a:cxnLst>
                <a:rect l="T9" t="T10" r="T11" b="T12"/>
                <a:pathLst>
                  <a:path w="43200" h="22186" fill="none" extrusionOk="0">
                    <a:moveTo>
                      <a:pt x="43192" y="-1"/>
                    </a:moveTo>
                    <a:cubicBezTo>
                      <a:pt x="43197" y="195"/>
                      <a:pt x="43200" y="390"/>
                      <a:pt x="43200" y="586"/>
                    </a:cubicBezTo>
                    <a:cubicBezTo>
                      <a:pt x="43200" y="12515"/>
                      <a:pt x="33529" y="22186"/>
                      <a:pt x="21600" y="22186"/>
                    </a:cubicBezTo>
                    <a:cubicBezTo>
                      <a:pt x="9670" y="22185"/>
                      <a:pt x="-1" y="12515"/>
                      <a:pt x="-1" y="585"/>
                    </a:cubicBezTo>
                  </a:path>
                  <a:path w="43200" h="22186" stroke="0" extrusionOk="0">
                    <a:moveTo>
                      <a:pt x="43192" y="-1"/>
                    </a:moveTo>
                    <a:cubicBezTo>
                      <a:pt x="43197" y="195"/>
                      <a:pt x="43200" y="390"/>
                      <a:pt x="43200" y="586"/>
                    </a:cubicBezTo>
                    <a:cubicBezTo>
                      <a:pt x="43200" y="12515"/>
                      <a:pt x="33529" y="22186"/>
                      <a:pt x="21600" y="22186"/>
                    </a:cubicBezTo>
                    <a:cubicBezTo>
                      <a:pt x="9670" y="22185"/>
                      <a:pt x="-1" y="12515"/>
                      <a:pt x="-1" y="585"/>
                    </a:cubicBezTo>
                    <a:lnTo>
                      <a:pt x="21600" y="586"/>
                    </a:lnTo>
                    <a:lnTo>
                      <a:pt x="43192" y="-1"/>
                    </a:lnTo>
                    <a:close/>
                  </a:path>
                </a:pathLst>
              </a:custGeom>
              <a:noFill/>
              <a:ln w="12700" cap="rnd">
                <a:solidFill>
                  <a:schemeClr val="tx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grpSp>
        <p:sp>
          <p:nvSpPr>
            <p:cNvPr id="90151" name="Line 50"/>
            <p:cNvSpPr>
              <a:spLocks noChangeShapeType="1"/>
            </p:cNvSpPr>
            <p:nvPr/>
          </p:nvSpPr>
          <p:spPr bwMode="auto">
            <a:xfrm>
              <a:off x="2735" y="3600"/>
              <a:ext cx="239"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0152" name="Line 51"/>
            <p:cNvSpPr>
              <a:spLocks noChangeShapeType="1"/>
            </p:cNvSpPr>
            <p:nvPr/>
          </p:nvSpPr>
          <p:spPr bwMode="auto">
            <a:xfrm flipV="1">
              <a:off x="3602" y="3058"/>
              <a:ext cx="476" cy="59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0153" name="Line 52"/>
            <p:cNvSpPr>
              <a:spLocks noChangeShapeType="1"/>
            </p:cNvSpPr>
            <p:nvPr/>
          </p:nvSpPr>
          <p:spPr bwMode="auto">
            <a:xfrm flipV="1">
              <a:off x="3602" y="3346"/>
              <a:ext cx="476" cy="302"/>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0154" name="Line 53"/>
            <p:cNvSpPr>
              <a:spLocks noChangeShapeType="1"/>
            </p:cNvSpPr>
            <p:nvPr/>
          </p:nvSpPr>
          <p:spPr bwMode="auto">
            <a:xfrm>
              <a:off x="3602" y="3648"/>
              <a:ext cx="479" cy="191"/>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0155" name="Line 54"/>
            <p:cNvSpPr>
              <a:spLocks noChangeShapeType="1"/>
            </p:cNvSpPr>
            <p:nvPr/>
          </p:nvSpPr>
          <p:spPr bwMode="auto">
            <a:xfrm>
              <a:off x="4367" y="3009"/>
              <a:ext cx="38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0156" name="Line 55"/>
            <p:cNvSpPr>
              <a:spLocks noChangeShapeType="1"/>
            </p:cNvSpPr>
            <p:nvPr/>
          </p:nvSpPr>
          <p:spPr bwMode="auto">
            <a:xfrm>
              <a:off x="4367" y="3297"/>
              <a:ext cx="38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0157" name="Line 56"/>
            <p:cNvSpPr>
              <a:spLocks noChangeShapeType="1"/>
            </p:cNvSpPr>
            <p:nvPr/>
          </p:nvSpPr>
          <p:spPr bwMode="auto">
            <a:xfrm>
              <a:off x="4367" y="3825"/>
              <a:ext cx="38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0158" name="Freeform 57"/>
            <p:cNvSpPr>
              <a:spLocks/>
            </p:cNvSpPr>
            <p:nvPr/>
          </p:nvSpPr>
          <p:spPr bwMode="auto">
            <a:xfrm>
              <a:off x="4078" y="3201"/>
              <a:ext cx="266" cy="181"/>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59" name="Freeform 58"/>
            <p:cNvSpPr>
              <a:spLocks/>
            </p:cNvSpPr>
            <p:nvPr/>
          </p:nvSpPr>
          <p:spPr bwMode="auto">
            <a:xfrm>
              <a:off x="4078" y="2865"/>
              <a:ext cx="266" cy="181"/>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chemeClr val="tx2"/>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60" name="Freeform 59"/>
            <p:cNvSpPr>
              <a:spLocks/>
            </p:cNvSpPr>
            <p:nvPr/>
          </p:nvSpPr>
          <p:spPr bwMode="auto">
            <a:xfrm>
              <a:off x="2786" y="2544"/>
              <a:ext cx="1102" cy="480"/>
            </a:xfrm>
            <a:custGeom>
              <a:avLst/>
              <a:gdLst>
                <a:gd name="T0" fmla="*/ 0 w 1102"/>
                <a:gd name="T1" fmla="*/ 8908 h 231"/>
                <a:gd name="T2" fmla="*/ 0 w 1102"/>
                <a:gd name="T3" fmla="*/ 0 h 231"/>
                <a:gd name="T4" fmla="*/ 1101 w 1102"/>
                <a:gd name="T5" fmla="*/ 0 h 231"/>
                <a:gd name="T6" fmla="*/ 1101 w 1102"/>
                <a:gd name="T7" fmla="*/ 8908 h 231"/>
                <a:gd name="T8" fmla="*/ 0 w 1102"/>
                <a:gd name="T9" fmla="*/ 8908 h 231"/>
                <a:gd name="T10" fmla="*/ 0 60000 65536"/>
                <a:gd name="T11" fmla="*/ 0 60000 65536"/>
                <a:gd name="T12" fmla="*/ 0 60000 65536"/>
                <a:gd name="T13" fmla="*/ 0 60000 65536"/>
                <a:gd name="T14" fmla="*/ 0 60000 65536"/>
                <a:gd name="T15" fmla="*/ 0 w 1102"/>
                <a:gd name="T16" fmla="*/ 0 h 231"/>
                <a:gd name="T17" fmla="*/ 1102 w 1102"/>
                <a:gd name="T18" fmla="*/ 231 h 231"/>
              </a:gdLst>
              <a:ahLst/>
              <a:cxnLst>
                <a:cxn ang="T10">
                  <a:pos x="T0" y="T1"/>
                </a:cxn>
                <a:cxn ang="T11">
                  <a:pos x="T2" y="T3"/>
                </a:cxn>
                <a:cxn ang="T12">
                  <a:pos x="T4" y="T5"/>
                </a:cxn>
                <a:cxn ang="T13">
                  <a:pos x="T6" y="T7"/>
                </a:cxn>
                <a:cxn ang="T14">
                  <a:pos x="T8" y="T9"/>
                </a:cxn>
              </a:cxnLst>
              <a:rect l="T15" t="T16" r="T17" b="T18"/>
              <a:pathLst>
                <a:path w="1102" h="231">
                  <a:moveTo>
                    <a:pt x="0" y="230"/>
                  </a:moveTo>
                  <a:lnTo>
                    <a:pt x="0" y="0"/>
                  </a:lnTo>
                  <a:lnTo>
                    <a:pt x="1101" y="0"/>
                  </a:lnTo>
                  <a:lnTo>
                    <a:pt x="1101" y="230"/>
                  </a:lnTo>
                  <a:lnTo>
                    <a:pt x="0" y="23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400">
                <a:solidFill>
                  <a:srgbClr val="CF0E30"/>
                </a:solidFill>
                <a:latin typeface="Book Antiqua" charset="0"/>
                <a:ea typeface="ＭＳ Ｐゴシック" charset="0"/>
                <a:cs typeface="ＭＳ Ｐゴシック" charset="0"/>
              </a:endParaRPr>
            </a:p>
          </p:txBody>
        </p:sp>
        <p:grpSp>
          <p:nvGrpSpPr>
            <p:cNvPr id="90161" name="Group 60"/>
            <p:cNvGrpSpPr>
              <a:grpSpLocks/>
            </p:cNvGrpSpPr>
            <p:nvPr/>
          </p:nvGrpSpPr>
          <p:grpSpPr bwMode="auto">
            <a:xfrm>
              <a:off x="2814" y="2594"/>
              <a:ext cx="1015" cy="162"/>
              <a:chOff x="3436" y="2956"/>
              <a:chExt cx="1015" cy="162"/>
            </a:xfrm>
          </p:grpSpPr>
          <p:sp>
            <p:nvSpPr>
              <p:cNvPr id="90173" name="Freeform 61"/>
              <p:cNvSpPr>
                <a:spLocks/>
              </p:cNvSpPr>
              <p:nvPr/>
            </p:nvSpPr>
            <p:spPr bwMode="auto">
              <a:xfrm>
                <a:off x="3436" y="2956"/>
                <a:ext cx="144" cy="156"/>
              </a:xfrm>
              <a:custGeom>
                <a:avLst/>
                <a:gdLst>
                  <a:gd name="T0" fmla="*/ 0 w 144"/>
                  <a:gd name="T1" fmla="*/ 155 h 156"/>
                  <a:gd name="T2" fmla="*/ 0 w 144"/>
                  <a:gd name="T3" fmla="*/ 0 h 156"/>
                  <a:gd name="T4" fmla="*/ 143 w 144"/>
                  <a:gd name="T5" fmla="*/ 0 h 156"/>
                  <a:gd name="T6" fmla="*/ 143 w 144"/>
                  <a:gd name="T7" fmla="*/ 155 h 156"/>
                  <a:gd name="T8" fmla="*/ 0 w 144"/>
                  <a:gd name="T9" fmla="*/ 155 h 156"/>
                  <a:gd name="T10" fmla="*/ 0 60000 65536"/>
                  <a:gd name="T11" fmla="*/ 0 60000 65536"/>
                  <a:gd name="T12" fmla="*/ 0 60000 65536"/>
                  <a:gd name="T13" fmla="*/ 0 60000 65536"/>
                  <a:gd name="T14" fmla="*/ 0 60000 65536"/>
                  <a:gd name="T15" fmla="*/ 0 w 144"/>
                  <a:gd name="T16" fmla="*/ 0 h 156"/>
                  <a:gd name="T17" fmla="*/ 144 w 144"/>
                  <a:gd name="T18" fmla="*/ 156 h 156"/>
                </a:gdLst>
                <a:ahLst/>
                <a:cxnLst>
                  <a:cxn ang="T10">
                    <a:pos x="T0" y="T1"/>
                  </a:cxn>
                  <a:cxn ang="T11">
                    <a:pos x="T2" y="T3"/>
                  </a:cxn>
                  <a:cxn ang="T12">
                    <a:pos x="T4" y="T5"/>
                  </a:cxn>
                  <a:cxn ang="T13">
                    <a:pos x="T6" y="T7"/>
                  </a:cxn>
                  <a:cxn ang="T14">
                    <a:pos x="T8" y="T9"/>
                  </a:cxn>
                </a:cxnLst>
                <a:rect l="T15" t="T16" r="T17" b="T18"/>
                <a:pathLst>
                  <a:path w="144" h="156">
                    <a:moveTo>
                      <a:pt x="0" y="155"/>
                    </a:moveTo>
                    <a:lnTo>
                      <a:pt x="0" y="0"/>
                    </a:lnTo>
                    <a:lnTo>
                      <a:pt x="143" y="0"/>
                    </a:lnTo>
                    <a:lnTo>
                      <a:pt x="143" y="155"/>
                    </a:lnTo>
                    <a:lnTo>
                      <a:pt x="0" y="155"/>
                    </a:lnTo>
                  </a:path>
                </a:pathLst>
              </a:custGeom>
              <a:solidFill>
                <a:srgbClr val="00FFFF"/>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74" name="Freeform 62"/>
              <p:cNvSpPr>
                <a:spLocks/>
              </p:cNvSpPr>
              <p:nvPr/>
            </p:nvSpPr>
            <p:spPr bwMode="auto">
              <a:xfrm>
                <a:off x="3638" y="2962"/>
                <a:ext cx="145" cy="156"/>
              </a:xfrm>
              <a:custGeom>
                <a:avLst/>
                <a:gdLst>
                  <a:gd name="T0" fmla="*/ 0 w 145"/>
                  <a:gd name="T1" fmla="*/ 155 h 156"/>
                  <a:gd name="T2" fmla="*/ 0 w 145"/>
                  <a:gd name="T3" fmla="*/ 0 h 156"/>
                  <a:gd name="T4" fmla="*/ 144 w 145"/>
                  <a:gd name="T5" fmla="*/ 0 h 156"/>
                  <a:gd name="T6" fmla="*/ 144 w 145"/>
                  <a:gd name="T7" fmla="*/ 155 h 156"/>
                  <a:gd name="T8" fmla="*/ 0 w 145"/>
                  <a:gd name="T9" fmla="*/ 155 h 156"/>
                  <a:gd name="T10" fmla="*/ 0 60000 65536"/>
                  <a:gd name="T11" fmla="*/ 0 60000 65536"/>
                  <a:gd name="T12" fmla="*/ 0 60000 65536"/>
                  <a:gd name="T13" fmla="*/ 0 60000 65536"/>
                  <a:gd name="T14" fmla="*/ 0 60000 65536"/>
                  <a:gd name="T15" fmla="*/ 0 w 145"/>
                  <a:gd name="T16" fmla="*/ 0 h 156"/>
                  <a:gd name="T17" fmla="*/ 145 w 145"/>
                  <a:gd name="T18" fmla="*/ 156 h 156"/>
                </a:gdLst>
                <a:ahLst/>
                <a:cxnLst>
                  <a:cxn ang="T10">
                    <a:pos x="T0" y="T1"/>
                  </a:cxn>
                  <a:cxn ang="T11">
                    <a:pos x="T2" y="T3"/>
                  </a:cxn>
                  <a:cxn ang="T12">
                    <a:pos x="T4" y="T5"/>
                  </a:cxn>
                  <a:cxn ang="T13">
                    <a:pos x="T6" y="T7"/>
                  </a:cxn>
                  <a:cxn ang="T14">
                    <a:pos x="T8" y="T9"/>
                  </a:cxn>
                </a:cxnLst>
                <a:rect l="T15" t="T16" r="T17" b="T18"/>
                <a:pathLst>
                  <a:path w="145" h="156">
                    <a:moveTo>
                      <a:pt x="0" y="155"/>
                    </a:moveTo>
                    <a:lnTo>
                      <a:pt x="0" y="0"/>
                    </a:lnTo>
                    <a:lnTo>
                      <a:pt x="144" y="0"/>
                    </a:lnTo>
                    <a:lnTo>
                      <a:pt x="144" y="155"/>
                    </a:lnTo>
                    <a:lnTo>
                      <a:pt x="0" y="155"/>
                    </a:lnTo>
                  </a:path>
                </a:pathLst>
              </a:custGeom>
              <a:solidFill>
                <a:srgbClr val="00FFFF"/>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75" name="Freeform 63"/>
              <p:cNvSpPr>
                <a:spLocks/>
              </p:cNvSpPr>
              <p:nvPr/>
            </p:nvSpPr>
            <p:spPr bwMode="auto">
              <a:xfrm>
                <a:off x="4307" y="2962"/>
                <a:ext cx="144" cy="156"/>
              </a:xfrm>
              <a:custGeom>
                <a:avLst/>
                <a:gdLst>
                  <a:gd name="T0" fmla="*/ 0 w 144"/>
                  <a:gd name="T1" fmla="*/ 155 h 156"/>
                  <a:gd name="T2" fmla="*/ 0 w 144"/>
                  <a:gd name="T3" fmla="*/ 0 h 156"/>
                  <a:gd name="T4" fmla="*/ 143 w 144"/>
                  <a:gd name="T5" fmla="*/ 0 h 156"/>
                  <a:gd name="T6" fmla="*/ 143 w 144"/>
                  <a:gd name="T7" fmla="*/ 155 h 156"/>
                  <a:gd name="T8" fmla="*/ 0 w 144"/>
                  <a:gd name="T9" fmla="*/ 155 h 156"/>
                  <a:gd name="T10" fmla="*/ 0 60000 65536"/>
                  <a:gd name="T11" fmla="*/ 0 60000 65536"/>
                  <a:gd name="T12" fmla="*/ 0 60000 65536"/>
                  <a:gd name="T13" fmla="*/ 0 60000 65536"/>
                  <a:gd name="T14" fmla="*/ 0 60000 65536"/>
                  <a:gd name="T15" fmla="*/ 0 w 144"/>
                  <a:gd name="T16" fmla="*/ 0 h 156"/>
                  <a:gd name="T17" fmla="*/ 144 w 144"/>
                  <a:gd name="T18" fmla="*/ 156 h 156"/>
                </a:gdLst>
                <a:ahLst/>
                <a:cxnLst>
                  <a:cxn ang="T10">
                    <a:pos x="T0" y="T1"/>
                  </a:cxn>
                  <a:cxn ang="T11">
                    <a:pos x="T2" y="T3"/>
                  </a:cxn>
                  <a:cxn ang="T12">
                    <a:pos x="T4" y="T5"/>
                  </a:cxn>
                  <a:cxn ang="T13">
                    <a:pos x="T6" y="T7"/>
                  </a:cxn>
                  <a:cxn ang="T14">
                    <a:pos x="T8" y="T9"/>
                  </a:cxn>
                </a:cxnLst>
                <a:rect l="T15" t="T16" r="T17" b="T18"/>
                <a:pathLst>
                  <a:path w="144" h="156">
                    <a:moveTo>
                      <a:pt x="0" y="155"/>
                    </a:moveTo>
                    <a:lnTo>
                      <a:pt x="0" y="0"/>
                    </a:lnTo>
                    <a:lnTo>
                      <a:pt x="143" y="0"/>
                    </a:lnTo>
                    <a:lnTo>
                      <a:pt x="143" y="155"/>
                    </a:lnTo>
                    <a:lnTo>
                      <a:pt x="0" y="155"/>
                    </a:lnTo>
                  </a:path>
                </a:pathLst>
              </a:custGeom>
              <a:solidFill>
                <a:srgbClr val="00FFFF"/>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76" name="Freeform 64"/>
              <p:cNvSpPr>
                <a:spLocks/>
              </p:cNvSpPr>
              <p:nvPr/>
            </p:nvSpPr>
            <p:spPr bwMode="auto">
              <a:xfrm>
                <a:off x="3955" y="3028"/>
                <a:ext cx="25" cy="36"/>
              </a:xfrm>
              <a:custGeom>
                <a:avLst/>
                <a:gdLst>
                  <a:gd name="T0" fmla="*/ 24 w 25"/>
                  <a:gd name="T1" fmla="*/ 18 h 36"/>
                  <a:gd name="T2" fmla="*/ 11 w 25"/>
                  <a:gd name="T3" fmla="*/ 0 h 36"/>
                  <a:gd name="T4" fmla="*/ 0 w 25"/>
                  <a:gd name="T5" fmla="*/ 18 h 36"/>
                  <a:gd name="T6" fmla="*/ 11 w 25"/>
                  <a:gd name="T7" fmla="*/ 35 h 36"/>
                  <a:gd name="T8" fmla="*/ 24 w 25"/>
                  <a:gd name="T9" fmla="*/ 18 h 36"/>
                  <a:gd name="T10" fmla="*/ 0 60000 65536"/>
                  <a:gd name="T11" fmla="*/ 0 60000 65536"/>
                  <a:gd name="T12" fmla="*/ 0 60000 65536"/>
                  <a:gd name="T13" fmla="*/ 0 60000 65536"/>
                  <a:gd name="T14" fmla="*/ 0 60000 65536"/>
                  <a:gd name="T15" fmla="*/ 0 w 25"/>
                  <a:gd name="T16" fmla="*/ 0 h 36"/>
                  <a:gd name="T17" fmla="*/ 25 w 25"/>
                  <a:gd name="T18" fmla="*/ 36 h 36"/>
                </a:gdLst>
                <a:ahLst/>
                <a:cxnLst>
                  <a:cxn ang="T10">
                    <a:pos x="T0" y="T1"/>
                  </a:cxn>
                  <a:cxn ang="T11">
                    <a:pos x="T2" y="T3"/>
                  </a:cxn>
                  <a:cxn ang="T12">
                    <a:pos x="T4" y="T5"/>
                  </a:cxn>
                  <a:cxn ang="T13">
                    <a:pos x="T6" y="T7"/>
                  </a:cxn>
                  <a:cxn ang="T14">
                    <a:pos x="T8" y="T9"/>
                  </a:cxn>
                </a:cxnLst>
                <a:rect l="T15" t="T16" r="T17" b="T18"/>
                <a:pathLst>
                  <a:path w="25" h="36">
                    <a:moveTo>
                      <a:pt x="24" y="18"/>
                    </a:moveTo>
                    <a:lnTo>
                      <a:pt x="11" y="0"/>
                    </a:lnTo>
                    <a:lnTo>
                      <a:pt x="0" y="18"/>
                    </a:lnTo>
                    <a:lnTo>
                      <a:pt x="11" y="35"/>
                    </a:lnTo>
                    <a:lnTo>
                      <a:pt x="24" y="18"/>
                    </a:lnTo>
                  </a:path>
                </a:pathLst>
              </a:custGeom>
              <a:solidFill>
                <a:srgbClr val="00FFFF"/>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77" name="Freeform 65"/>
              <p:cNvSpPr>
                <a:spLocks/>
              </p:cNvSpPr>
              <p:nvPr/>
            </p:nvSpPr>
            <p:spPr bwMode="auto">
              <a:xfrm>
                <a:off x="4039" y="3028"/>
                <a:ext cx="24" cy="36"/>
              </a:xfrm>
              <a:custGeom>
                <a:avLst/>
                <a:gdLst>
                  <a:gd name="T0" fmla="*/ 23 w 24"/>
                  <a:gd name="T1" fmla="*/ 18 h 36"/>
                  <a:gd name="T2" fmla="*/ 11 w 24"/>
                  <a:gd name="T3" fmla="*/ 0 h 36"/>
                  <a:gd name="T4" fmla="*/ 0 w 24"/>
                  <a:gd name="T5" fmla="*/ 18 h 36"/>
                  <a:gd name="T6" fmla="*/ 11 w 24"/>
                  <a:gd name="T7" fmla="*/ 35 h 36"/>
                  <a:gd name="T8" fmla="*/ 23 w 24"/>
                  <a:gd name="T9" fmla="*/ 18 h 36"/>
                  <a:gd name="T10" fmla="*/ 0 60000 65536"/>
                  <a:gd name="T11" fmla="*/ 0 60000 65536"/>
                  <a:gd name="T12" fmla="*/ 0 60000 65536"/>
                  <a:gd name="T13" fmla="*/ 0 60000 65536"/>
                  <a:gd name="T14" fmla="*/ 0 60000 65536"/>
                  <a:gd name="T15" fmla="*/ 0 w 24"/>
                  <a:gd name="T16" fmla="*/ 0 h 36"/>
                  <a:gd name="T17" fmla="*/ 24 w 24"/>
                  <a:gd name="T18" fmla="*/ 36 h 36"/>
                </a:gdLst>
                <a:ahLst/>
                <a:cxnLst>
                  <a:cxn ang="T10">
                    <a:pos x="T0" y="T1"/>
                  </a:cxn>
                  <a:cxn ang="T11">
                    <a:pos x="T2" y="T3"/>
                  </a:cxn>
                  <a:cxn ang="T12">
                    <a:pos x="T4" y="T5"/>
                  </a:cxn>
                  <a:cxn ang="T13">
                    <a:pos x="T6" y="T7"/>
                  </a:cxn>
                  <a:cxn ang="T14">
                    <a:pos x="T8" y="T9"/>
                  </a:cxn>
                </a:cxnLst>
                <a:rect l="T15" t="T16" r="T17" b="T18"/>
                <a:pathLst>
                  <a:path w="24" h="36">
                    <a:moveTo>
                      <a:pt x="23" y="18"/>
                    </a:moveTo>
                    <a:lnTo>
                      <a:pt x="11" y="0"/>
                    </a:lnTo>
                    <a:lnTo>
                      <a:pt x="0" y="18"/>
                    </a:lnTo>
                    <a:lnTo>
                      <a:pt x="11" y="35"/>
                    </a:lnTo>
                    <a:lnTo>
                      <a:pt x="23" y="18"/>
                    </a:lnTo>
                  </a:path>
                </a:pathLst>
              </a:custGeom>
              <a:solidFill>
                <a:srgbClr val="00FFFF"/>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78" name="Freeform 66"/>
              <p:cNvSpPr>
                <a:spLocks/>
              </p:cNvSpPr>
              <p:nvPr/>
            </p:nvSpPr>
            <p:spPr bwMode="auto">
              <a:xfrm>
                <a:off x="4128" y="3028"/>
                <a:ext cx="25" cy="36"/>
              </a:xfrm>
              <a:custGeom>
                <a:avLst/>
                <a:gdLst>
                  <a:gd name="T0" fmla="*/ 24 w 25"/>
                  <a:gd name="T1" fmla="*/ 18 h 36"/>
                  <a:gd name="T2" fmla="*/ 11 w 25"/>
                  <a:gd name="T3" fmla="*/ 0 h 36"/>
                  <a:gd name="T4" fmla="*/ 0 w 25"/>
                  <a:gd name="T5" fmla="*/ 18 h 36"/>
                  <a:gd name="T6" fmla="*/ 11 w 25"/>
                  <a:gd name="T7" fmla="*/ 35 h 36"/>
                  <a:gd name="T8" fmla="*/ 24 w 25"/>
                  <a:gd name="T9" fmla="*/ 18 h 36"/>
                  <a:gd name="T10" fmla="*/ 0 60000 65536"/>
                  <a:gd name="T11" fmla="*/ 0 60000 65536"/>
                  <a:gd name="T12" fmla="*/ 0 60000 65536"/>
                  <a:gd name="T13" fmla="*/ 0 60000 65536"/>
                  <a:gd name="T14" fmla="*/ 0 60000 65536"/>
                  <a:gd name="T15" fmla="*/ 0 w 25"/>
                  <a:gd name="T16" fmla="*/ 0 h 36"/>
                  <a:gd name="T17" fmla="*/ 25 w 25"/>
                  <a:gd name="T18" fmla="*/ 36 h 36"/>
                </a:gdLst>
                <a:ahLst/>
                <a:cxnLst>
                  <a:cxn ang="T10">
                    <a:pos x="T0" y="T1"/>
                  </a:cxn>
                  <a:cxn ang="T11">
                    <a:pos x="T2" y="T3"/>
                  </a:cxn>
                  <a:cxn ang="T12">
                    <a:pos x="T4" y="T5"/>
                  </a:cxn>
                  <a:cxn ang="T13">
                    <a:pos x="T6" y="T7"/>
                  </a:cxn>
                  <a:cxn ang="T14">
                    <a:pos x="T8" y="T9"/>
                  </a:cxn>
                </a:cxnLst>
                <a:rect l="T15" t="T16" r="T17" b="T18"/>
                <a:pathLst>
                  <a:path w="25" h="36">
                    <a:moveTo>
                      <a:pt x="24" y="18"/>
                    </a:moveTo>
                    <a:lnTo>
                      <a:pt x="11" y="0"/>
                    </a:lnTo>
                    <a:lnTo>
                      <a:pt x="0" y="18"/>
                    </a:lnTo>
                    <a:lnTo>
                      <a:pt x="11" y="35"/>
                    </a:lnTo>
                    <a:lnTo>
                      <a:pt x="24" y="18"/>
                    </a:lnTo>
                  </a:path>
                </a:pathLst>
              </a:custGeom>
              <a:solidFill>
                <a:srgbClr val="00FFFF"/>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grpSp>
        <p:grpSp>
          <p:nvGrpSpPr>
            <p:cNvPr id="90162" name="Group 67"/>
            <p:cNvGrpSpPr>
              <a:grpSpLocks/>
            </p:cNvGrpSpPr>
            <p:nvPr/>
          </p:nvGrpSpPr>
          <p:grpSpPr bwMode="auto">
            <a:xfrm>
              <a:off x="2814" y="2786"/>
              <a:ext cx="1015" cy="162"/>
              <a:chOff x="3436" y="2956"/>
              <a:chExt cx="1015" cy="162"/>
            </a:xfrm>
          </p:grpSpPr>
          <p:sp>
            <p:nvSpPr>
              <p:cNvPr id="90167" name="Freeform 68"/>
              <p:cNvSpPr>
                <a:spLocks/>
              </p:cNvSpPr>
              <p:nvPr/>
            </p:nvSpPr>
            <p:spPr bwMode="auto">
              <a:xfrm>
                <a:off x="3436" y="2956"/>
                <a:ext cx="144" cy="156"/>
              </a:xfrm>
              <a:custGeom>
                <a:avLst/>
                <a:gdLst>
                  <a:gd name="T0" fmla="*/ 0 w 144"/>
                  <a:gd name="T1" fmla="*/ 155 h 156"/>
                  <a:gd name="T2" fmla="*/ 0 w 144"/>
                  <a:gd name="T3" fmla="*/ 0 h 156"/>
                  <a:gd name="T4" fmla="*/ 143 w 144"/>
                  <a:gd name="T5" fmla="*/ 0 h 156"/>
                  <a:gd name="T6" fmla="*/ 143 w 144"/>
                  <a:gd name="T7" fmla="*/ 155 h 156"/>
                  <a:gd name="T8" fmla="*/ 0 w 144"/>
                  <a:gd name="T9" fmla="*/ 155 h 156"/>
                  <a:gd name="T10" fmla="*/ 0 60000 65536"/>
                  <a:gd name="T11" fmla="*/ 0 60000 65536"/>
                  <a:gd name="T12" fmla="*/ 0 60000 65536"/>
                  <a:gd name="T13" fmla="*/ 0 60000 65536"/>
                  <a:gd name="T14" fmla="*/ 0 60000 65536"/>
                  <a:gd name="T15" fmla="*/ 0 w 144"/>
                  <a:gd name="T16" fmla="*/ 0 h 156"/>
                  <a:gd name="T17" fmla="*/ 144 w 144"/>
                  <a:gd name="T18" fmla="*/ 156 h 156"/>
                </a:gdLst>
                <a:ahLst/>
                <a:cxnLst>
                  <a:cxn ang="T10">
                    <a:pos x="T0" y="T1"/>
                  </a:cxn>
                  <a:cxn ang="T11">
                    <a:pos x="T2" y="T3"/>
                  </a:cxn>
                  <a:cxn ang="T12">
                    <a:pos x="T4" y="T5"/>
                  </a:cxn>
                  <a:cxn ang="T13">
                    <a:pos x="T6" y="T7"/>
                  </a:cxn>
                  <a:cxn ang="T14">
                    <a:pos x="T8" y="T9"/>
                  </a:cxn>
                </a:cxnLst>
                <a:rect l="T15" t="T16" r="T17" b="T18"/>
                <a:pathLst>
                  <a:path w="144" h="156">
                    <a:moveTo>
                      <a:pt x="0" y="155"/>
                    </a:moveTo>
                    <a:lnTo>
                      <a:pt x="0" y="0"/>
                    </a:lnTo>
                    <a:lnTo>
                      <a:pt x="143" y="0"/>
                    </a:lnTo>
                    <a:lnTo>
                      <a:pt x="143" y="155"/>
                    </a:lnTo>
                    <a:lnTo>
                      <a:pt x="0" y="155"/>
                    </a:lnTo>
                  </a:path>
                </a:pathLst>
              </a:custGeom>
              <a:solidFill>
                <a:srgbClr val="00FFFF"/>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68" name="Freeform 69"/>
              <p:cNvSpPr>
                <a:spLocks/>
              </p:cNvSpPr>
              <p:nvPr/>
            </p:nvSpPr>
            <p:spPr bwMode="auto">
              <a:xfrm>
                <a:off x="3638" y="2962"/>
                <a:ext cx="145" cy="156"/>
              </a:xfrm>
              <a:custGeom>
                <a:avLst/>
                <a:gdLst>
                  <a:gd name="T0" fmla="*/ 0 w 145"/>
                  <a:gd name="T1" fmla="*/ 155 h 156"/>
                  <a:gd name="T2" fmla="*/ 0 w 145"/>
                  <a:gd name="T3" fmla="*/ 0 h 156"/>
                  <a:gd name="T4" fmla="*/ 144 w 145"/>
                  <a:gd name="T5" fmla="*/ 0 h 156"/>
                  <a:gd name="T6" fmla="*/ 144 w 145"/>
                  <a:gd name="T7" fmla="*/ 155 h 156"/>
                  <a:gd name="T8" fmla="*/ 0 w 145"/>
                  <a:gd name="T9" fmla="*/ 155 h 156"/>
                  <a:gd name="T10" fmla="*/ 0 60000 65536"/>
                  <a:gd name="T11" fmla="*/ 0 60000 65536"/>
                  <a:gd name="T12" fmla="*/ 0 60000 65536"/>
                  <a:gd name="T13" fmla="*/ 0 60000 65536"/>
                  <a:gd name="T14" fmla="*/ 0 60000 65536"/>
                  <a:gd name="T15" fmla="*/ 0 w 145"/>
                  <a:gd name="T16" fmla="*/ 0 h 156"/>
                  <a:gd name="T17" fmla="*/ 145 w 145"/>
                  <a:gd name="T18" fmla="*/ 156 h 156"/>
                </a:gdLst>
                <a:ahLst/>
                <a:cxnLst>
                  <a:cxn ang="T10">
                    <a:pos x="T0" y="T1"/>
                  </a:cxn>
                  <a:cxn ang="T11">
                    <a:pos x="T2" y="T3"/>
                  </a:cxn>
                  <a:cxn ang="T12">
                    <a:pos x="T4" y="T5"/>
                  </a:cxn>
                  <a:cxn ang="T13">
                    <a:pos x="T6" y="T7"/>
                  </a:cxn>
                  <a:cxn ang="T14">
                    <a:pos x="T8" y="T9"/>
                  </a:cxn>
                </a:cxnLst>
                <a:rect l="T15" t="T16" r="T17" b="T18"/>
                <a:pathLst>
                  <a:path w="145" h="156">
                    <a:moveTo>
                      <a:pt x="0" y="155"/>
                    </a:moveTo>
                    <a:lnTo>
                      <a:pt x="0" y="0"/>
                    </a:lnTo>
                    <a:lnTo>
                      <a:pt x="144" y="0"/>
                    </a:lnTo>
                    <a:lnTo>
                      <a:pt x="144" y="155"/>
                    </a:lnTo>
                    <a:lnTo>
                      <a:pt x="0" y="155"/>
                    </a:lnTo>
                  </a:path>
                </a:pathLst>
              </a:custGeom>
              <a:solidFill>
                <a:srgbClr val="00FFFF"/>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69" name="Freeform 70"/>
              <p:cNvSpPr>
                <a:spLocks/>
              </p:cNvSpPr>
              <p:nvPr/>
            </p:nvSpPr>
            <p:spPr bwMode="auto">
              <a:xfrm>
                <a:off x="4307" y="2962"/>
                <a:ext cx="144" cy="156"/>
              </a:xfrm>
              <a:custGeom>
                <a:avLst/>
                <a:gdLst>
                  <a:gd name="T0" fmla="*/ 0 w 144"/>
                  <a:gd name="T1" fmla="*/ 155 h 156"/>
                  <a:gd name="T2" fmla="*/ 0 w 144"/>
                  <a:gd name="T3" fmla="*/ 0 h 156"/>
                  <a:gd name="T4" fmla="*/ 143 w 144"/>
                  <a:gd name="T5" fmla="*/ 0 h 156"/>
                  <a:gd name="T6" fmla="*/ 143 w 144"/>
                  <a:gd name="T7" fmla="*/ 155 h 156"/>
                  <a:gd name="T8" fmla="*/ 0 w 144"/>
                  <a:gd name="T9" fmla="*/ 155 h 156"/>
                  <a:gd name="T10" fmla="*/ 0 60000 65536"/>
                  <a:gd name="T11" fmla="*/ 0 60000 65536"/>
                  <a:gd name="T12" fmla="*/ 0 60000 65536"/>
                  <a:gd name="T13" fmla="*/ 0 60000 65536"/>
                  <a:gd name="T14" fmla="*/ 0 60000 65536"/>
                  <a:gd name="T15" fmla="*/ 0 w 144"/>
                  <a:gd name="T16" fmla="*/ 0 h 156"/>
                  <a:gd name="T17" fmla="*/ 144 w 144"/>
                  <a:gd name="T18" fmla="*/ 156 h 156"/>
                </a:gdLst>
                <a:ahLst/>
                <a:cxnLst>
                  <a:cxn ang="T10">
                    <a:pos x="T0" y="T1"/>
                  </a:cxn>
                  <a:cxn ang="T11">
                    <a:pos x="T2" y="T3"/>
                  </a:cxn>
                  <a:cxn ang="T12">
                    <a:pos x="T4" y="T5"/>
                  </a:cxn>
                  <a:cxn ang="T13">
                    <a:pos x="T6" y="T7"/>
                  </a:cxn>
                  <a:cxn ang="T14">
                    <a:pos x="T8" y="T9"/>
                  </a:cxn>
                </a:cxnLst>
                <a:rect l="T15" t="T16" r="T17" b="T18"/>
                <a:pathLst>
                  <a:path w="144" h="156">
                    <a:moveTo>
                      <a:pt x="0" y="155"/>
                    </a:moveTo>
                    <a:lnTo>
                      <a:pt x="0" y="0"/>
                    </a:lnTo>
                    <a:lnTo>
                      <a:pt x="143" y="0"/>
                    </a:lnTo>
                    <a:lnTo>
                      <a:pt x="143" y="155"/>
                    </a:lnTo>
                    <a:lnTo>
                      <a:pt x="0" y="155"/>
                    </a:lnTo>
                  </a:path>
                </a:pathLst>
              </a:custGeom>
              <a:solidFill>
                <a:srgbClr val="00FFFF"/>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70" name="Freeform 71"/>
              <p:cNvSpPr>
                <a:spLocks/>
              </p:cNvSpPr>
              <p:nvPr/>
            </p:nvSpPr>
            <p:spPr bwMode="auto">
              <a:xfrm>
                <a:off x="3955" y="3028"/>
                <a:ext cx="25" cy="36"/>
              </a:xfrm>
              <a:custGeom>
                <a:avLst/>
                <a:gdLst>
                  <a:gd name="T0" fmla="*/ 24 w 25"/>
                  <a:gd name="T1" fmla="*/ 18 h 36"/>
                  <a:gd name="T2" fmla="*/ 11 w 25"/>
                  <a:gd name="T3" fmla="*/ 0 h 36"/>
                  <a:gd name="T4" fmla="*/ 0 w 25"/>
                  <a:gd name="T5" fmla="*/ 18 h 36"/>
                  <a:gd name="T6" fmla="*/ 11 w 25"/>
                  <a:gd name="T7" fmla="*/ 35 h 36"/>
                  <a:gd name="T8" fmla="*/ 24 w 25"/>
                  <a:gd name="T9" fmla="*/ 18 h 36"/>
                  <a:gd name="T10" fmla="*/ 0 60000 65536"/>
                  <a:gd name="T11" fmla="*/ 0 60000 65536"/>
                  <a:gd name="T12" fmla="*/ 0 60000 65536"/>
                  <a:gd name="T13" fmla="*/ 0 60000 65536"/>
                  <a:gd name="T14" fmla="*/ 0 60000 65536"/>
                  <a:gd name="T15" fmla="*/ 0 w 25"/>
                  <a:gd name="T16" fmla="*/ 0 h 36"/>
                  <a:gd name="T17" fmla="*/ 25 w 25"/>
                  <a:gd name="T18" fmla="*/ 36 h 36"/>
                </a:gdLst>
                <a:ahLst/>
                <a:cxnLst>
                  <a:cxn ang="T10">
                    <a:pos x="T0" y="T1"/>
                  </a:cxn>
                  <a:cxn ang="T11">
                    <a:pos x="T2" y="T3"/>
                  </a:cxn>
                  <a:cxn ang="T12">
                    <a:pos x="T4" y="T5"/>
                  </a:cxn>
                  <a:cxn ang="T13">
                    <a:pos x="T6" y="T7"/>
                  </a:cxn>
                  <a:cxn ang="T14">
                    <a:pos x="T8" y="T9"/>
                  </a:cxn>
                </a:cxnLst>
                <a:rect l="T15" t="T16" r="T17" b="T18"/>
                <a:pathLst>
                  <a:path w="25" h="36">
                    <a:moveTo>
                      <a:pt x="24" y="18"/>
                    </a:moveTo>
                    <a:lnTo>
                      <a:pt x="11" y="0"/>
                    </a:lnTo>
                    <a:lnTo>
                      <a:pt x="0" y="18"/>
                    </a:lnTo>
                    <a:lnTo>
                      <a:pt x="11" y="35"/>
                    </a:lnTo>
                    <a:lnTo>
                      <a:pt x="24" y="18"/>
                    </a:lnTo>
                  </a:path>
                </a:pathLst>
              </a:custGeom>
              <a:solidFill>
                <a:srgbClr val="00FFFF"/>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71" name="Freeform 72"/>
              <p:cNvSpPr>
                <a:spLocks/>
              </p:cNvSpPr>
              <p:nvPr/>
            </p:nvSpPr>
            <p:spPr bwMode="auto">
              <a:xfrm>
                <a:off x="4039" y="3028"/>
                <a:ext cx="24" cy="36"/>
              </a:xfrm>
              <a:custGeom>
                <a:avLst/>
                <a:gdLst>
                  <a:gd name="T0" fmla="*/ 23 w 24"/>
                  <a:gd name="T1" fmla="*/ 18 h 36"/>
                  <a:gd name="T2" fmla="*/ 11 w 24"/>
                  <a:gd name="T3" fmla="*/ 0 h 36"/>
                  <a:gd name="T4" fmla="*/ 0 w 24"/>
                  <a:gd name="T5" fmla="*/ 18 h 36"/>
                  <a:gd name="T6" fmla="*/ 11 w 24"/>
                  <a:gd name="T7" fmla="*/ 35 h 36"/>
                  <a:gd name="T8" fmla="*/ 23 w 24"/>
                  <a:gd name="T9" fmla="*/ 18 h 36"/>
                  <a:gd name="T10" fmla="*/ 0 60000 65536"/>
                  <a:gd name="T11" fmla="*/ 0 60000 65536"/>
                  <a:gd name="T12" fmla="*/ 0 60000 65536"/>
                  <a:gd name="T13" fmla="*/ 0 60000 65536"/>
                  <a:gd name="T14" fmla="*/ 0 60000 65536"/>
                  <a:gd name="T15" fmla="*/ 0 w 24"/>
                  <a:gd name="T16" fmla="*/ 0 h 36"/>
                  <a:gd name="T17" fmla="*/ 24 w 24"/>
                  <a:gd name="T18" fmla="*/ 36 h 36"/>
                </a:gdLst>
                <a:ahLst/>
                <a:cxnLst>
                  <a:cxn ang="T10">
                    <a:pos x="T0" y="T1"/>
                  </a:cxn>
                  <a:cxn ang="T11">
                    <a:pos x="T2" y="T3"/>
                  </a:cxn>
                  <a:cxn ang="T12">
                    <a:pos x="T4" y="T5"/>
                  </a:cxn>
                  <a:cxn ang="T13">
                    <a:pos x="T6" y="T7"/>
                  </a:cxn>
                  <a:cxn ang="T14">
                    <a:pos x="T8" y="T9"/>
                  </a:cxn>
                </a:cxnLst>
                <a:rect l="T15" t="T16" r="T17" b="T18"/>
                <a:pathLst>
                  <a:path w="24" h="36">
                    <a:moveTo>
                      <a:pt x="23" y="18"/>
                    </a:moveTo>
                    <a:lnTo>
                      <a:pt x="11" y="0"/>
                    </a:lnTo>
                    <a:lnTo>
                      <a:pt x="0" y="18"/>
                    </a:lnTo>
                    <a:lnTo>
                      <a:pt x="11" y="35"/>
                    </a:lnTo>
                    <a:lnTo>
                      <a:pt x="23" y="18"/>
                    </a:lnTo>
                  </a:path>
                </a:pathLst>
              </a:custGeom>
              <a:solidFill>
                <a:srgbClr val="00FFFF"/>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0172" name="Freeform 73"/>
              <p:cNvSpPr>
                <a:spLocks/>
              </p:cNvSpPr>
              <p:nvPr/>
            </p:nvSpPr>
            <p:spPr bwMode="auto">
              <a:xfrm>
                <a:off x="4128" y="3028"/>
                <a:ext cx="25" cy="36"/>
              </a:xfrm>
              <a:custGeom>
                <a:avLst/>
                <a:gdLst>
                  <a:gd name="T0" fmla="*/ 24 w 25"/>
                  <a:gd name="T1" fmla="*/ 18 h 36"/>
                  <a:gd name="T2" fmla="*/ 11 w 25"/>
                  <a:gd name="T3" fmla="*/ 0 h 36"/>
                  <a:gd name="T4" fmla="*/ 0 w 25"/>
                  <a:gd name="T5" fmla="*/ 18 h 36"/>
                  <a:gd name="T6" fmla="*/ 11 w 25"/>
                  <a:gd name="T7" fmla="*/ 35 h 36"/>
                  <a:gd name="T8" fmla="*/ 24 w 25"/>
                  <a:gd name="T9" fmla="*/ 18 h 36"/>
                  <a:gd name="T10" fmla="*/ 0 60000 65536"/>
                  <a:gd name="T11" fmla="*/ 0 60000 65536"/>
                  <a:gd name="T12" fmla="*/ 0 60000 65536"/>
                  <a:gd name="T13" fmla="*/ 0 60000 65536"/>
                  <a:gd name="T14" fmla="*/ 0 60000 65536"/>
                  <a:gd name="T15" fmla="*/ 0 w 25"/>
                  <a:gd name="T16" fmla="*/ 0 h 36"/>
                  <a:gd name="T17" fmla="*/ 25 w 25"/>
                  <a:gd name="T18" fmla="*/ 36 h 36"/>
                </a:gdLst>
                <a:ahLst/>
                <a:cxnLst>
                  <a:cxn ang="T10">
                    <a:pos x="T0" y="T1"/>
                  </a:cxn>
                  <a:cxn ang="T11">
                    <a:pos x="T2" y="T3"/>
                  </a:cxn>
                  <a:cxn ang="T12">
                    <a:pos x="T4" y="T5"/>
                  </a:cxn>
                  <a:cxn ang="T13">
                    <a:pos x="T6" y="T7"/>
                  </a:cxn>
                  <a:cxn ang="T14">
                    <a:pos x="T8" y="T9"/>
                  </a:cxn>
                </a:cxnLst>
                <a:rect l="T15" t="T16" r="T17" b="T18"/>
                <a:pathLst>
                  <a:path w="25" h="36">
                    <a:moveTo>
                      <a:pt x="24" y="18"/>
                    </a:moveTo>
                    <a:lnTo>
                      <a:pt x="11" y="0"/>
                    </a:lnTo>
                    <a:lnTo>
                      <a:pt x="0" y="18"/>
                    </a:lnTo>
                    <a:lnTo>
                      <a:pt x="11" y="35"/>
                    </a:lnTo>
                    <a:lnTo>
                      <a:pt x="24" y="18"/>
                    </a:lnTo>
                  </a:path>
                </a:pathLst>
              </a:custGeom>
              <a:solidFill>
                <a:srgbClr val="00FFFF"/>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grpSp>
        <p:cxnSp>
          <p:nvCxnSpPr>
            <p:cNvPr id="90164" name="AutoShape 75"/>
            <p:cNvCxnSpPr>
              <a:cxnSpLocks noChangeShapeType="1"/>
              <a:stCxn id="90154" idx="0"/>
            </p:cNvCxnSpPr>
            <p:nvPr/>
          </p:nvCxnSpPr>
          <p:spPr bwMode="auto">
            <a:xfrm rot="5400000" flipH="1">
              <a:off x="3406" y="3452"/>
              <a:ext cx="230" cy="162"/>
            </a:xfrm>
            <a:prstGeom prst="curvedConnector3">
              <a:avLst>
                <a:gd name="adj1" fmla="val 50000"/>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cxnSp>
        <p:cxnSp>
          <p:nvCxnSpPr>
            <p:cNvPr id="90165" name="AutoShape 76"/>
            <p:cNvCxnSpPr>
              <a:cxnSpLocks noChangeShapeType="1"/>
              <a:endCxn id="90169" idx="4"/>
            </p:cNvCxnSpPr>
            <p:nvPr/>
          </p:nvCxnSpPr>
          <p:spPr bwMode="auto">
            <a:xfrm flipV="1">
              <a:off x="3440" y="2947"/>
              <a:ext cx="245" cy="221"/>
            </a:xfrm>
            <a:prstGeom prst="straightConnector1">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cxnSp>
        <p:sp>
          <p:nvSpPr>
            <p:cNvPr id="90166" name="Rectangle 77"/>
            <p:cNvSpPr>
              <a:spLocks noChangeArrowheads="1"/>
            </p:cNvSpPr>
            <p:nvPr/>
          </p:nvSpPr>
          <p:spPr bwMode="auto">
            <a:xfrm>
              <a:off x="2880" y="2218"/>
              <a:ext cx="1031" cy="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latin typeface="Times New Roman" charset="0"/>
                  <a:ea typeface="ＭＳ Ｐゴシック" charset="0"/>
                  <a:cs typeface="ＭＳ Ｐゴシック" charset="0"/>
                </a:rPr>
                <a:t>k-buffer hashtable </a:t>
              </a:r>
            </a:p>
            <a:p>
              <a:pPr eaLnBrk="0" hangingPunct="0"/>
              <a:r>
                <a:rPr lang="en-US" sz="1400" b="1">
                  <a:latin typeface="Times New Roman" charset="0"/>
                  <a:ea typeface="ＭＳ Ｐゴシック" charset="0"/>
                  <a:cs typeface="ＭＳ Ｐゴシック" charset="0"/>
                </a:rPr>
                <a:t>of &lt;G,T&gt; pairs</a:t>
              </a:r>
            </a:p>
          </p:txBody>
        </p:sp>
      </p:grpSp>
    </p:spTree>
    <p:extLst>
      <p:ext uri="{BB962C8B-B14F-4D97-AF65-F5344CB8AC3E}">
        <p14:creationId xmlns:p14="http://schemas.microsoft.com/office/powerpoint/2010/main" val="5533547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0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740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7408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408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7408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7408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3"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p:nvPr>
        </p:nvSpPr>
        <p:spPr>
          <a:xfrm>
            <a:off x="1014413" y="0"/>
            <a:ext cx="7772400" cy="1143000"/>
          </a:xfrm>
        </p:spPr>
        <p:txBody>
          <a:bodyPr/>
          <a:lstStyle/>
          <a:p>
            <a:r>
              <a:rPr lang="en-US">
                <a:latin typeface="Tahoma" charset="0"/>
                <a:ea typeface="ＭＳ Ｐゴシック" charset="0"/>
                <a:cs typeface="ＭＳ Ｐゴシック" charset="0"/>
              </a:rPr>
              <a:t>A Hash Function for Hybrid Hashing</a:t>
            </a:r>
          </a:p>
        </p:txBody>
      </p:sp>
      <p:sp>
        <p:nvSpPr>
          <p:cNvPr id="92162" name="Rectangle 3"/>
          <p:cNvSpPr>
            <a:spLocks noGrp="1" noChangeArrowheads="1"/>
          </p:cNvSpPr>
          <p:nvPr>
            <p:ph idx="1"/>
          </p:nvPr>
        </p:nvSpPr>
        <p:spPr>
          <a:xfrm>
            <a:off x="428625" y="1076325"/>
            <a:ext cx="7772400" cy="4114800"/>
          </a:xfrm>
        </p:spPr>
        <p:txBody>
          <a:bodyPr/>
          <a:lstStyle/>
          <a:p>
            <a:r>
              <a:rPr lang="en-US" sz="2000">
                <a:latin typeface="Tahoma" charset="0"/>
                <a:ea typeface="ＭＳ Ｐゴシック" charset="0"/>
                <a:cs typeface="ＭＳ Ｐゴシック" charset="0"/>
              </a:rPr>
              <a:t>Assume we like the hash-partition function h</a:t>
            </a:r>
            <a:r>
              <a:rPr lang="en-US" sz="2000" baseline="-25000">
                <a:latin typeface="Tahoma" charset="0"/>
                <a:ea typeface="ＭＳ Ｐゴシック" charset="0"/>
                <a:cs typeface="ＭＳ Ｐゴシック" charset="0"/>
              </a:rPr>
              <a:t>p</a:t>
            </a:r>
          </a:p>
          <a:p>
            <a:r>
              <a:rPr lang="en-US" sz="2000">
                <a:latin typeface="Tahoma" charset="0"/>
                <a:ea typeface="ＭＳ Ｐゴシック" charset="0"/>
                <a:cs typeface="ＭＳ Ｐゴシック" charset="0"/>
              </a:rPr>
              <a:t>Define h</a:t>
            </a:r>
            <a:r>
              <a:rPr lang="en-US" sz="2000" baseline="-25000">
                <a:latin typeface="Tahoma" charset="0"/>
                <a:ea typeface="ＭＳ Ｐゴシック" charset="0"/>
                <a:cs typeface="ＭＳ Ｐゴシック" charset="0"/>
              </a:rPr>
              <a:t>h</a:t>
            </a:r>
            <a:r>
              <a:rPr lang="en-US" sz="2000">
                <a:latin typeface="Tahoma" charset="0"/>
                <a:ea typeface="ＭＳ Ｐゴシック" charset="0"/>
                <a:cs typeface="ＭＳ Ｐゴシック" charset="0"/>
              </a:rPr>
              <a:t> operationally as follows:</a:t>
            </a:r>
          </a:p>
          <a:p>
            <a:pPr lvl="1"/>
            <a:r>
              <a:rPr lang="en-US" sz="2000">
                <a:latin typeface="Tahoma" charset="0"/>
                <a:ea typeface="ＭＳ Ｐゴシック" charset="0"/>
              </a:rPr>
              <a:t>h</a:t>
            </a:r>
            <a:r>
              <a:rPr lang="en-US" sz="2000" baseline="-25000">
                <a:latin typeface="Tahoma" charset="0"/>
                <a:ea typeface="ＭＳ Ｐゴシック" charset="0"/>
              </a:rPr>
              <a:t>h</a:t>
            </a:r>
            <a:r>
              <a:rPr lang="en-US" sz="2000">
                <a:latin typeface="Tahoma" charset="0"/>
                <a:ea typeface="ＭＳ Ｐゴシック" charset="0"/>
              </a:rPr>
              <a:t>(x) = 1 if x maps to a &lt;G,T&gt; already in the in-memory hashtable</a:t>
            </a:r>
          </a:p>
          <a:p>
            <a:pPr lvl="1"/>
            <a:r>
              <a:rPr lang="en-US" sz="2000">
                <a:latin typeface="Tahoma" charset="0"/>
                <a:ea typeface="ＭＳ Ｐゴシック" charset="0"/>
              </a:rPr>
              <a:t>h</a:t>
            </a:r>
            <a:r>
              <a:rPr lang="en-US" sz="2000" baseline="-25000">
                <a:latin typeface="Tahoma" charset="0"/>
                <a:ea typeface="ＭＳ Ｐゴシック" charset="0"/>
              </a:rPr>
              <a:t>h</a:t>
            </a:r>
            <a:r>
              <a:rPr lang="en-US" sz="2000">
                <a:latin typeface="Tahoma" charset="0"/>
                <a:ea typeface="ＭＳ Ｐゴシック" charset="0"/>
              </a:rPr>
              <a:t>(x) = 1 if in-memory hashtable is not yet full (add new &lt;G,T&gt;)</a:t>
            </a:r>
          </a:p>
          <a:p>
            <a:pPr lvl="1"/>
            <a:r>
              <a:rPr lang="en-US" sz="2000">
                <a:latin typeface="Tahoma" charset="0"/>
                <a:ea typeface="ＭＳ Ｐゴシック" charset="0"/>
              </a:rPr>
              <a:t>h</a:t>
            </a:r>
            <a:r>
              <a:rPr lang="en-US" sz="2000" baseline="-25000">
                <a:latin typeface="Tahoma" charset="0"/>
                <a:ea typeface="ＭＳ Ｐゴシック" charset="0"/>
              </a:rPr>
              <a:t>h</a:t>
            </a:r>
            <a:r>
              <a:rPr lang="en-US" sz="2000">
                <a:latin typeface="Tahoma" charset="0"/>
                <a:ea typeface="ＭＳ Ｐゴシック" charset="0"/>
              </a:rPr>
              <a:t>(x) = h</a:t>
            </a:r>
            <a:r>
              <a:rPr lang="en-US" sz="2000" baseline="-25000">
                <a:latin typeface="Tahoma" charset="0"/>
                <a:ea typeface="ＭＳ Ｐゴシック" charset="0"/>
              </a:rPr>
              <a:t>p</a:t>
            </a:r>
            <a:r>
              <a:rPr lang="en-US" sz="2000">
                <a:latin typeface="Tahoma" charset="0"/>
                <a:ea typeface="ＭＳ Ｐゴシック" charset="0"/>
              </a:rPr>
              <a:t>(x) otherwise</a:t>
            </a:r>
          </a:p>
          <a:p>
            <a:r>
              <a:rPr lang="en-US" sz="2000">
                <a:latin typeface="Tahoma" charset="0"/>
                <a:ea typeface="ＭＳ Ｐゴシック" charset="0"/>
                <a:cs typeface="ＭＳ Ｐゴシック" charset="0"/>
              </a:rPr>
              <a:t>This ensures that:</a:t>
            </a:r>
          </a:p>
          <a:p>
            <a:pPr lvl="1"/>
            <a:r>
              <a:rPr lang="en-US" sz="2000">
                <a:latin typeface="Tahoma" charset="0"/>
                <a:ea typeface="ＭＳ Ｐゴシック" charset="0"/>
              </a:rPr>
              <a:t>Bucket 1 fits in k</a:t>
            </a:r>
            <a:br>
              <a:rPr lang="en-US" sz="2000">
                <a:latin typeface="Tahoma" charset="0"/>
                <a:ea typeface="ＭＳ Ｐゴシック" charset="0"/>
              </a:rPr>
            </a:br>
            <a:r>
              <a:rPr lang="en-US" sz="2000">
                <a:latin typeface="Tahoma" charset="0"/>
                <a:ea typeface="ＭＳ Ｐゴシック" charset="0"/>
              </a:rPr>
              <a:t>pages of memory</a:t>
            </a:r>
          </a:p>
          <a:p>
            <a:pPr lvl="1"/>
            <a:r>
              <a:rPr lang="en-US" sz="2000">
                <a:latin typeface="Tahoma" charset="0"/>
                <a:ea typeface="ＭＳ Ｐゴシック" charset="0"/>
              </a:rPr>
              <a:t>If the entire set of</a:t>
            </a:r>
            <a:br>
              <a:rPr lang="en-US" sz="2000">
                <a:latin typeface="Tahoma" charset="0"/>
                <a:ea typeface="ＭＳ Ｐゴシック" charset="0"/>
              </a:rPr>
            </a:br>
            <a:r>
              <a:rPr lang="en-US" sz="2000">
                <a:latin typeface="Tahoma" charset="0"/>
                <a:ea typeface="ＭＳ Ｐゴシック" charset="0"/>
              </a:rPr>
              <a:t>distinct hashtable</a:t>
            </a:r>
            <a:br>
              <a:rPr lang="en-US" sz="2000">
                <a:latin typeface="Tahoma" charset="0"/>
                <a:ea typeface="ＭＳ Ｐゴシック" charset="0"/>
              </a:rPr>
            </a:br>
            <a:r>
              <a:rPr lang="en-US" sz="2000">
                <a:latin typeface="Tahoma" charset="0"/>
                <a:ea typeface="ＭＳ Ｐゴシック" charset="0"/>
              </a:rPr>
              <a:t>entries is smaller </a:t>
            </a:r>
            <a:br>
              <a:rPr lang="en-US" sz="2000">
                <a:latin typeface="Tahoma" charset="0"/>
                <a:ea typeface="ＭＳ Ｐゴシック" charset="0"/>
              </a:rPr>
            </a:br>
            <a:r>
              <a:rPr lang="en-US" sz="2000">
                <a:latin typeface="Tahoma" charset="0"/>
                <a:ea typeface="ＭＳ Ｐゴシック" charset="0"/>
              </a:rPr>
              <a:t>than k, we do </a:t>
            </a:r>
            <a:br>
              <a:rPr lang="en-US" sz="2000">
                <a:latin typeface="Tahoma" charset="0"/>
                <a:ea typeface="ＭＳ Ｐゴシック" charset="0"/>
              </a:rPr>
            </a:br>
            <a:r>
              <a:rPr lang="en-US" sz="2000" i="1">
                <a:latin typeface="Tahoma" charset="0"/>
                <a:ea typeface="ＭＳ Ｐゴシック" charset="0"/>
              </a:rPr>
              <a:t>no spilling!</a:t>
            </a:r>
            <a:endParaRPr lang="en-US" sz="2000">
              <a:latin typeface="Tahoma" charset="0"/>
              <a:ea typeface="ＭＳ Ｐゴシック" charset="0"/>
            </a:endParaRPr>
          </a:p>
        </p:txBody>
      </p:sp>
      <p:sp>
        <p:nvSpPr>
          <p:cNvPr id="9216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CF0E30"/>
                </a:solidFill>
                <a:latin typeface="Book Antiqua" charset="0"/>
                <a:ea typeface="ＭＳ Ｐゴシック" charset="0"/>
                <a:cs typeface="ＭＳ Ｐゴシック" charset="0"/>
              </a:defRPr>
            </a:lvl1pPr>
            <a:lvl2pPr marL="742950" indent="-285750" eaLnBrk="0" hangingPunct="0">
              <a:defRPr sz="2400">
                <a:solidFill>
                  <a:srgbClr val="CF0E30"/>
                </a:solidFill>
                <a:latin typeface="Book Antiqua" charset="0"/>
                <a:ea typeface="ＭＳ Ｐゴシック" charset="0"/>
              </a:defRPr>
            </a:lvl2pPr>
            <a:lvl3pPr marL="1143000" indent="-228600" eaLnBrk="0" hangingPunct="0">
              <a:defRPr sz="2400">
                <a:solidFill>
                  <a:srgbClr val="CF0E30"/>
                </a:solidFill>
                <a:latin typeface="Book Antiqua" charset="0"/>
                <a:ea typeface="ＭＳ Ｐゴシック" charset="0"/>
              </a:defRPr>
            </a:lvl3pPr>
            <a:lvl4pPr marL="1600200" indent="-228600" eaLnBrk="0" hangingPunct="0">
              <a:defRPr sz="2400">
                <a:solidFill>
                  <a:srgbClr val="CF0E30"/>
                </a:solidFill>
                <a:latin typeface="Book Antiqua" charset="0"/>
                <a:ea typeface="ＭＳ Ｐゴシック" charset="0"/>
              </a:defRPr>
            </a:lvl4pPr>
            <a:lvl5pPr marL="2057400" indent="-228600" eaLnBrk="0" hangingPunct="0">
              <a:defRPr sz="24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24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24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24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2400">
                <a:solidFill>
                  <a:srgbClr val="CF0E30"/>
                </a:solidFill>
                <a:latin typeface="Book Antiqua" charset="0"/>
                <a:ea typeface="ＭＳ Ｐゴシック" charset="0"/>
              </a:defRPr>
            </a:lvl9pPr>
          </a:lstStyle>
          <a:p>
            <a:endParaRPr lang="en-US" sz="1200">
              <a:solidFill>
                <a:srgbClr val="000000"/>
              </a:solidFill>
              <a:latin typeface="Times New Roman" charset="0"/>
            </a:endParaRPr>
          </a:p>
          <a:p>
            <a:endParaRPr lang="en-US" sz="1200">
              <a:solidFill>
                <a:srgbClr val="000000"/>
              </a:solidFill>
              <a:latin typeface="Times New Roman" charset="0"/>
            </a:endParaRPr>
          </a:p>
        </p:txBody>
      </p:sp>
      <p:sp useBgFill="1">
        <p:nvSpPr>
          <p:cNvPr id="92164" name="Rectangle 4"/>
          <p:cNvSpPr>
            <a:spLocks noChangeArrowheads="1"/>
          </p:cNvSpPr>
          <p:nvPr/>
        </p:nvSpPr>
        <p:spPr bwMode="auto">
          <a:xfrm>
            <a:off x="5556250" y="4591050"/>
            <a:ext cx="273050" cy="304800"/>
          </a:xfrm>
          <a:prstGeom prst="rect">
            <a:avLst/>
          </a:prstGeom>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latin typeface="Times New Roman" charset="0"/>
                <a:ea typeface="ＭＳ Ｐゴシック" charset="0"/>
                <a:cs typeface="ＭＳ Ｐゴシック" charset="0"/>
              </a:rPr>
              <a:t>1</a:t>
            </a:r>
          </a:p>
        </p:txBody>
      </p:sp>
      <p:sp>
        <p:nvSpPr>
          <p:cNvPr id="92165" name="Rectangle 5"/>
          <p:cNvSpPr>
            <a:spLocks noChangeArrowheads="1"/>
          </p:cNvSpPr>
          <p:nvPr/>
        </p:nvSpPr>
        <p:spPr bwMode="auto">
          <a:xfrm>
            <a:off x="4772025" y="6181725"/>
            <a:ext cx="25146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latin typeface="Times New Roman" charset="0"/>
                <a:ea typeface="ＭＳ Ｐゴシック" charset="0"/>
                <a:cs typeface="ＭＳ Ｐゴシック" charset="0"/>
              </a:rPr>
              <a:t>B main memory buffers</a:t>
            </a:r>
          </a:p>
        </p:txBody>
      </p:sp>
      <p:sp>
        <p:nvSpPr>
          <p:cNvPr id="92166" name="Rectangle 6"/>
          <p:cNvSpPr>
            <a:spLocks noChangeArrowheads="1"/>
          </p:cNvSpPr>
          <p:nvPr/>
        </p:nvSpPr>
        <p:spPr bwMode="auto">
          <a:xfrm>
            <a:off x="7905750" y="6203950"/>
            <a:ext cx="628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latin typeface="Times New Roman" charset="0"/>
                <a:ea typeface="ＭＳ Ｐゴシック" charset="0"/>
                <a:cs typeface="ＭＳ Ｐゴシック" charset="0"/>
              </a:rPr>
              <a:t>Disk</a:t>
            </a:r>
          </a:p>
        </p:txBody>
      </p:sp>
      <p:sp>
        <p:nvSpPr>
          <p:cNvPr id="92167" name="Rectangle 7"/>
          <p:cNvSpPr>
            <a:spLocks noChangeArrowheads="1"/>
          </p:cNvSpPr>
          <p:nvPr/>
        </p:nvSpPr>
        <p:spPr bwMode="auto">
          <a:xfrm>
            <a:off x="3789363" y="6205538"/>
            <a:ext cx="628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latin typeface="Times New Roman" charset="0"/>
                <a:ea typeface="ＭＳ Ｐゴシック" charset="0"/>
                <a:cs typeface="ＭＳ Ｐゴシック" charset="0"/>
              </a:rPr>
              <a:t>Disk</a:t>
            </a:r>
          </a:p>
        </p:txBody>
      </p:sp>
      <p:sp>
        <p:nvSpPr>
          <p:cNvPr id="92168" name="Rectangle 8"/>
          <p:cNvSpPr>
            <a:spLocks noChangeArrowheads="1"/>
          </p:cNvSpPr>
          <p:nvPr/>
        </p:nvSpPr>
        <p:spPr bwMode="auto">
          <a:xfrm>
            <a:off x="3546475" y="3600450"/>
            <a:ext cx="10668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latin typeface="Times New Roman" charset="0"/>
                <a:ea typeface="ＭＳ Ｐゴシック" charset="0"/>
                <a:cs typeface="ＭＳ Ｐゴシック" charset="0"/>
              </a:rPr>
              <a:t>Original </a:t>
            </a:r>
          </a:p>
          <a:p>
            <a:pPr eaLnBrk="0" hangingPunct="0"/>
            <a:r>
              <a:rPr lang="en-US" sz="1800" b="1">
                <a:latin typeface="Times New Roman" charset="0"/>
                <a:ea typeface="ＭＳ Ｐゴシック" charset="0"/>
                <a:cs typeface="ＭＳ Ｐゴシック" charset="0"/>
              </a:rPr>
              <a:t>Relation</a:t>
            </a:r>
          </a:p>
        </p:txBody>
      </p:sp>
      <p:sp>
        <p:nvSpPr>
          <p:cNvPr id="92169" name="Rectangle 9"/>
          <p:cNvSpPr>
            <a:spLocks noChangeArrowheads="1"/>
          </p:cNvSpPr>
          <p:nvPr/>
        </p:nvSpPr>
        <p:spPr bwMode="auto">
          <a:xfrm>
            <a:off x="6327775" y="3903663"/>
            <a:ext cx="92551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latin typeface="Times New Roman" charset="0"/>
                <a:ea typeface="ＭＳ Ｐゴシック" charset="0"/>
                <a:cs typeface="ＭＳ Ｐゴシック" charset="0"/>
              </a:rPr>
              <a:t>OUTPUT</a:t>
            </a:r>
          </a:p>
        </p:txBody>
      </p:sp>
      <p:sp>
        <p:nvSpPr>
          <p:cNvPr id="92170" name="Freeform 10"/>
          <p:cNvSpPr>
            <a:spLocks/>
          </p:cNvSpPr>
          <p:nvPr/>
        </p:nvSpPr>
        <p:spPr bwMode="auto">
          <a:xfrm>
            <a:off x="8112125" y="5478463"/>
            <a:ext cx="42863" cy="63500"/>
          </a:xfrm>
          <a:custGeom>
            <a:avLst/>
            <a:gdLst>
              <a:gd name="T0" fmla="*/ 2147483647 w 27"/>
              <a:gd name="T1" fmla="*/ 2147483647 h 40"/>
              <a:gd name="T2" fmla="*/ 2147483647 w 27"/>
              <a:gd name="T3" fmla="*/ 0 h 40"/>
              <a:gd name="T4" fmla="*/ 0 w 27"/>
              <a:gd name="T5" fmla="*/ 2147483647 h 40"/>
              <a:gd name="T6" fmla="*/ 2147483647 w 27"/>
              <a:gd name="T7" fmla="*/ 2147483647 h 40"/>
              <a:gd name="T8" fmla="*/ 2147483647 w 27"/>
              <a:gd name="T9" fmla="*/ 2147483647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171" name="Freeform 11"/>
          <p:cNvSpPr>
            <a:spLocks/>
          </p:cNvSpPr>
          <p:nvPr/>
        </p:nvSpPr>
        <p:spPr bwMode="auto">
          <a:xfrm>
            <a:off x="8267700" y="5478463"/>
            <a:ext cx="42863" cy="63500"/>
          </a:xfrm>
          <a:custGeom>
            <a:avLst/>
            <a:gdLst>
              <a:gd name="T0" fmla="*/ 2147483647 w 27"/>
              <a:gd name="T1" fmla="*/ 2147483647 h 40"/>
              <a:gd name="T2" fmla="*/ 2147483647 w 27"/>
              <a:gd name="T3" fmla="*/ 0 h 40"/>
              <a:gd name="T4" fmla="*/ 0 w 27"/>
              <a:gd name="T5" fmla="*/ 2147483647 h 40"/>
              <a:gd name="T6" fmla="*/ 2147483647 w 27"/>
              <a:gd name="T7" fmla="*/ 2147483647 h 40"/>
              <a:gd name="T8" fmla="*/ 2147483647 w 27"/>
              <a:gd name="T9" fmla="*/ 2147483647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172" name="Freeform 12"/>
          <p:cNvSpPr>
            <a:spLocks/>
          </p:cNvSpPr>
          <p:nvPr/>
        </p:nvSpPr>
        <p:spPr bwMode="auto">
          <a:xfrm>
            <a:off x="4606925" y="3881438"/>
            <a:ext cx="2671763" cy="2289175"/>
          </a:xfrm>
          <a:custGeom>
            <a:avLst/>
            <a:gdLst>
              <a:gd name="T0" fmla="*/ 0 w 1683"/>
              <a:gd name="T1" fmla="*/ 2147483647 h 1442"/>
              <a:gd name="T2" fmla="*/ 0 w 1683"/>
              <a:gd name="T3" fmla="*/ 0 h 1442"/>
              <a:gd name="T4" fmla="*/ 2147483647 w 1683"/>
              <a:gd name="T5" fmla="*/ 0 h 1442"/>
              <a:gd name="T6" fmla="*/ 2147483647 w 1683"/>
              <a:gd name="T7" fmla="*/ 2147483647 h 1442"/>
              <a:gd name="T8" fmla="*/ 0 w 1683"/>
              <a:gd name="T9" fmla="*/ 2147483647 h 1442"/>
              <a:gd name="T10" fmla="*/ 0 60000 65536"/>
              <a:gd name="T11" fmla="*/ 0 60000 65536"/>
              <a:gd name="T12" fmla="*/ 0 60000 65536"/>
              <a:gd name="T13" fmla="*/ 0 60000 65536"/>
              <a:gd name="T14" fmla="*/ 0 60000 65536"/>
              <a:gd name="T15" fmla="*/ 0 w 1683"/>
              <a:gd name="T16" fmla="*/ 0 h 1442"/>
              <a:gd name="T17" fmla="*/ 1683 w 1683"/>
              <a:gd name="T18" fmla="*/ 1442 h 1442"/>
            </a:gdLst>
            <a:ahLst/>
            <a:cxnLst>
              <a:cxn ang="T10">
                <a:pos x="T0" y="T1"/>
              </a:cxn>
              <a:cxn ang="T11">
                <a:pos x="T2" y="T3"/>
              </a:cxn>
              <a:cxn ang="T12">
                <a:pos x="T4" y="T5"/>
              </a:cxn>
              <a:cxn ang="T13">
                <a:pos x="T6" y="T7"/>
              </a:cxn>
              <a:cxn ang="T14">
                <a:pos x="T8" y="T9"/>
              </a:cxn>
            </a:cxnLst>
            <a:rect l="T15" t="T16" r="T17" b="T18"/>
            <a:pathLst>
              <a:path w="1683" h="1442">
                <a:moveTo>
                  <a:pt x="0" y="1441"/>
                </a:moveTo>
                <a:lnTo>
                  <a:pt x="0" y="0"/>
                </a:lnTo>
                <a:lnTo>
                  <a:pt x="1682" y="0"/>
                </a:lnTo>
                <a:lnTo>
                  <a:pt x="1682" y="1441"/>
                </a:lnTo>
                <a:lnTo>
                  <a:pt x="0" y="1441"/>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173" name="Freeform 13"/>
          <p:cNvSpPr>
            <a:spLocks/>
          </p:cNvSpPr>
          <p:nvPr/>
        </p:nvSpPr>
        <p:spPr bwMode="auto">
          <a:xfrm>
            <a:off x="4959350" y="5505450"/>
            <a:ext cx="334963" cy="269875"/>
          </a:xfrm>
          <a:custGeom>
            <a:avLst/>
            <a:gdLst>
              <a:gd name="T0" fmla="*/ 0 w 211"/>
              <a:gd name="T1" fmla="*/ 2147483647 h 170"/>
              <a:gd name="T2" fmla="*/ 0 w 211"/>
              <a:gd name="T3" fmla="*/ 0 h 170"/>
              <a:gd name="T4" fmla="*/ 2147483647 w 211"/>
              <a:gd name="T5" fmla="*/ 0 h 170"/>
              <a:gd name="T6" fmla="*/ 2147483647 w 211"/>
              <a:gd name="T7" fmla="*/ 2147483647 h 170"/>
              <a:gd name="T8" fmla="*/ 0 w 211"/>
              <a:gd name="T9" fmla="*/ 2147483647 h 170"/>
              <a:gd name="T10" fmla="*/ 0 60000 65536"/>
              <a:gd name="T11" fmla="*/ 0 60000 65536"/>
              <a:gd name="T12" fmla="*/ 0 60000 65536"/>
              <a:gd name="T13" fmla="*/ 0 60000 65536"/>
              <a:gd name="T14" fmla="*/ 0 60000 65536"/>
              <a:gd name="T15" fmla="*/ 0 w 211"/>
              <a:gd name="T16" fmla="*/ 0 h 170"/>
              <a:gd name="T17" fmla="*/ 211 w 211"/>
              <a:gd name="T18" fmla="*/ 170 h 170"/>
            </a:gdLst>
            <a:ahLst/>
            <a:cxnLst>
              <a:cxn ang="T10">
                <a:pos x="T0" y="T1"/>
              </a:cxn>
              <a:cxn ang="T11">
                <a:pos x="T2" y="T3"/>
              </a:cxn>
              <a:cxn ang="T12">
                <a:pos x="T4" y="T5"/>
              </a:cxn>
              <a:cxn ang="T13">
                <a:pos x="T6" y="T7"/>
              </a:cxn>
              <a:cxn ang="T14">
                <a:pos x="T8" y="T9"/>
              </a:cxn>
            </a:cxnLst>
            <a:rect l="T15" t="T16" r="T17" b="T18"/>
            <a:pathLst>
              <a:path w="211" h="170">
                <a:moveTo>
                  <a:pt x="0" y="169"/>
                </a:moveTo>
                <a:lnTo>
                  <a:pt x="0" y="0"/>
                </a:lnTo>
                <a:lnTo>
                  <a:pt x="210" y="0"/>
                </a:lnTo>
                <a:lnTo>
                  <a:pt x="210"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grpSp>
        <p:nvGrpSpPr>
          <p:cNvPr id="92174" name="Group 14"/>
          <p:cNvGrpSpPr>
            <a:grpSpLocks/>
          </p:cNvGrpSpPr>
          <p:nvPr/>
        </p:nvGrpSpPr>
        <p:grpSpPr bwMode="auto">
          <a:xfrm>
            <a:off x="6711950" y="5392738"/>
            <a:ext cx="334963" cy="90487"/>
            <a:chOff x="4158" y="1336"/>
            <a:chExt cx="211" cy="57"/>
          </a:xfrm>
        </p:grpSpPr>
        <p:sp>
          <p:nvSpPr>
            <p:cNvPr id="92233" name="Freeform 15"/>
            <p:cNvSpPr>
              <a:spLocks/>
            </p:cNvSpPr>
            <p:nvPr/>
          </p:nvSpPr>
          <p:spPr bwMode="auto">
            <a:xfrm>
              <a:off x="4158" y="1336"/>
              <a:ext cx="27" cy="40"/>
            </a:xfrm>
            <a:custGeom>
              <a:avLst/>
              <a:gdLst>
                <a:gd name="T0" fmla="*/ 26 w 27"/>
                <a:gd name="T1" fmla="*/ 19 h 40"/>
                <a:gd name="T2" fmla="*/ 13 w 27"/>
                <a:gd name="T3" fmla="*/ 0 h 40"/>
                <a:gd name="T4" fmla="*/ 0 w 27"/>
                <a:gd name="T5" fmla="*/ 19 h 40"/>
                <a:gd name="T6" fmla="*/ 13 w 27"/>
                <a:gd name="T7" fmla="*/ 39 h 40"/>
                <a:gd name="T8" fmla="*/ 26 w 27"/>
                <a:gd name="T9" fmla="*/ 19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19"/>
                  </a:moveTo>
                  <a:lnTo>
                    <a:pt x="13" y="0"/>
                  </a:lnTo>
                  <a:lnTo>
                    <a:pt x="0" y="19"/>
                  </a:lnTo>
                  <a:lnTo>
                    <a:pt x="13" y="39"/>
                  </a:lnTo>
                  <a:lnTo>
                    <a:pt x="26" y="19"/>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234" name="Freeform 16"/>
            <p:cNvSpPr>
              <a:spLocks/>
            </p:cNvSpPr>
            <p:nvPr/>
          </p:nvSpPr>
          <p:spPr bwMode="auto">
            <a:xfrm>
              <a:off x="4249" y="1336"/>
              <a:ext cx="27" cy="40"/>
            </a:xfrm>
            <a:custGeom>
              <a:avLst/>
              <a:gdLst>
                <a:gd name="T0" fmla="*/ 26 w 27"/>
                <a:gd name="T1" fmla="*/ 19 h 40"/>
                <a:gd name="T2" fmla="*/ 13 w 27"/>
                <a:gd name="T3" fmla="*/ 0 h 40"/>
                <a:gd name="T4" fmla="*/ 0 w 27"/>
                <a:gd name="T5" fmla="*/ 19 h 40"/>
                <a:gd name="T6" fmla="*/ 13 w 27"/>
                <a:gd name="T7" fmla="*/ 39 h 40"/>
                <a:gd name="T8" fmla="*/ 26 w 27"/>
                <a:gd name="T9" fmla="*/ 19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19"/>
                  </a:moveTo>
                  <a:lnTo>
                    <a:pt x="13" y="0"/>
                  </a:lnTo>
                  <a:lnTo>
                    <a:pt x="0" y="19"/>
                  </a:lnTo>
                  <a:lnTo>
                    <a:pt x="13" y="39"/>
                  </a:lnTo>
                  <a:lnTo>
                    <a:pt x="26" y="19"/>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235" name="Freeform 17"/>
            <p:cNvSpPr>
              <a:spLocks/>
            </p:cNvSpPr>
            <p:nvPr/>
          </p:nvSpPr>
          <p:spPr bwMode="auto">
            <a:xfrm>
              <a:off x="4347" y="1336"/>
              <a:ext cx="22" cy="57"/>
            </a:xfrm>
            <a:custGeom>
              <a:avLst/>
              <a:gdLst>
                <a:gd name="T0" fmla="*/ 21 w 22"/>
                <a:gd name="T1" fmla="*/ 27 h 57"/>
                <a:gd name="T2" fmla="*/ 11 w 22"/>
                <a:gd name="T3" fmla="*/ 0 h 57"/>
                <a:gd name="T4" fmla="*/ 0 w 22"/>
                <a:gd name="T5" fmla="*/ 27 h 57"/>
                <a:gd name="T6" fmla="*/ 11 w 22"/>
                <a:gd name="T7" fmla="*/ 56 h 57"/>
                <a:gd name="T8" fmla="*/ 21 w 22"/>
                <a:gd name="T9" fmla="*/ 27 h 57"/>
                <a:gd name="T10" fmla="*/ 0 60000 65536"/>
                <a:gd name="T11" fmla="*/ 0 60000 65536"/>
                <a:gd name="T12" fmla="*/ 0 60000 65536"/>
                <a:gd name="T13" fmla="*/ 0 60000 65536"/>
                <a:gd name="T14" fmla="*/ 0 60000 65536"/>
                <a:gd name="T15" fmla="*/ 0 w 22"/>
                <a:gd name="T16" fmla="*/ 0 h 57"/>
                <a:gd name="T17" fmla="*/ 22 w 22"/>
                <a:gd name="T18" fmla="*/ 57 h 57"/>
              </a:gdLst>
              <a:ahLst/>
              <a:cxnLst>
                <a:cxn ang="T10">
                  <a:pos x="T0" y="T1"/>
                </a:cxn>
                <a:cxn ang="T11">
                  <a:pos x="T2" y="T3"/>
                </a:cxn>
                <a:cxn ang="T12">
                  <a:pos x="T4" y="T5"/>
                </a:cxn>
                <a:cxn ang="T13">
                  <a:pos x="T6" y="T7"/>
                </a:cxn>
                <a:cxn ang="T14">
                  <a:pos x="T8" y="T9"/>
                </a:cxn>
              </a:cxnLst>
              <a:rect l="T15" t="T16" r="T17" b="T18"/>
              <a:pathLst>
                <a:path w="22" h="57">
                  <a:moveTo>
                    <a:pt x="21" y="27"/>
                  </a:moveTo>
                  <a:lnTo>
                    <a:pt x="11" y="0"/>
                  </a:lnTo>
                  <a:lnTo>
                    <a:pt x="0" y="27"/>
                  </a:lnTo>
                  <a:lnTo>
                    <a:pt x="11" y="56"/>
                  </a:lnTo>
                  <a:lnTo>
                    <a:pt x="21" y="27"/>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400">
                <a:solidFill>
                  <a:srgbClr val="CF0E30"/>
                </a:solidFill>
                <a:latin typeface="Book Antiqua" charset="0"/>
                <a:ea typeface="ＭＳ Ｐゴシック" charset="0"/>
                <a:cs typeface="ＭＳ Ｐゴシック" charset="0"/>
              </a:endParaRPr>
            </a:p>
          </p:txBody>
        </p:sp>
      </p:grpSp>
      <p:sp>
        <p:nvSpPr>
          <p:cNvPr id="92175" name="Freeform 18"/>
          <p:cNvSpPr>
            <a:spLocks/>
          </p:cNvSpPr>
          <p:nvPr/>
        </p:nvSpPr>
        <p:spPr bwMode="auto">
          <a:xfrm>
            <a:off x="7720013" y="4527550"/>
            <a:ext cx="250825" cy="269875"/>
          </a:xfrm>
          <a:custGeom>
            <a:avLst/>
            <a:gdLst>
              <a:gd name="T0" fmla="*/ 0 w 158"/>
              <a:gd name="T1" fmla="*/ 2147483647 h 170"/>
              <a:gd name="T2" fmla="*/ 0 w 158"/>
              <a:gd name="T3" fmla="*/ 0 h 170"/>
              <a:gd name="T4" fmla="*/ 2147483647 w 158"/>
              <a:gd name="T5" fmla="*/ 0 h 170"/>
              <a:gd name="T6" fmla="*/ 2147483647 w 158"/>
              <a:gd name="T7" fmla="*/ 2147483647 h 170"/>
              <a:gd name="T8" fmla="*/ 0 w 158"/>
              <a:gd name="T9" fmla="*/ 2147483647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176" name="Freeform 19"/>
          <p:cNvSpPr>
            <a:spLocks/>
          </p:cNvSpPr>
          <p:nvPr/>
        </p:nvSpPr>
        <p:spPr bwMode="auto">
          <a:xfrm>
            <a:off x="8010525" y="4527550"/>
            <a:ext cx="249238" cy="269875"/>
          </a:xfrm>
          <a:custGeom>
            <a:avLst/>
            <a:gdLst>
              <a:gd name="T0" fmla="*/ 0 w 157"/>
              <a:gd name="T1" fmla="*/ 2147483647 h 170"/>
              <a:gd name="T2" fmla="*/ 0 w 157"/>
              <a:gd name="T3" fmla="*/ 0 h 170"/>
              <a:gd name="T4" fmla="*/ 2147483647 w 157"/>
              <a:gd name="T5" fmla="*/ 0 h 170"/>
              <a:gd name="T6" fmla="*/ 2147483647 w 157"/>
              <a:gd name="T7" fmla="*/ 2147483647 h 170"/>
              <a:gd name="T8" fmla="*/ 0 w 157"/>
              <a:gd name="T9" fmla="*/ 2147483647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177" name="Freeform 20"/>
          <p:cNvSpPr>
            <a:spLocks/>
          </p:cNvSpPr>
          <p:nvPr/>
        </p:nvSpPr>
        <p:spPr bwMode="auto">
          <a:xfrm>
            <a:off x="7720013" y="4994275"/>
            <a:ext cx="250825" cy="269875"/>
          </a:xfrm>
          <a:custGeom>
            <a:avLst/>
            <a:gdLst>
              <a:gd name="T0" fmla="*/ 0 w 158"/>
              <a:gd name="T1" fmla="*/ 2147483647 h 170"/>
              <a:gd name="T2" fmla="*/ 0 w 158"/>
              <a:gd name="T3" fmla="*/ 0 h 170"/>
              <a:gd name="T4" fmla="*/ 2147483647 w 158"/>
              <a:gd name="T5" fmla="*/ 0 h 170"/>
              <a:gd name="T6" fmla="*/ 2147483647 w 158"/>
              <a:gd name="T7" fmla="*/ 2147483647 h 170"/>
              <a:gd name="T8" fmla="*/ 0 w 158"/>
              <a:gd name="T9" fmla="*/ 2147483647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178" name="Freeform 21"/>
          <p:cNvSpPr>
            <a:spLocks/>
          </p:cNvSpPr>
          <p:nvPr/>
        </p:nvSpPr>
        <p:spPr bwMode="auto">
          <a:xfrm>
            <a:off x="8020050" y="4994275"/>
            <a:ext cx="249238" cy="269875"/>
          </a:xfrm>
          <a:custGeom>
            <a:avLst/>
            <a:gdLst>
              <a:gd name="T0" fmla="*/ 0 w 157"/>
              <a:gd name="T1" fmla="*/ 2147483647 h 170"/>
              <a:gd name="T2" fmla="*/ 0 w 157"/>
              <a:gd name="T3" fmla="*/ 0 h 170"/>
              <a:gd name="T4" fmla="*/ 2147483647 w 157"/>
              <a:gd name="T5" fmla="*/ 0 h 170"/>
              <a:gd name="T6" fmla="*/ 2147483647 w 157"/>
              <a:gd name="T7" fmla="*/ 2147483647 h 170"/>
              <a:gd name="T8" fmla="*/ 0 w 157"/>
              <a:gd name="T9" fmla="*/ 2147483647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179" name="Freeform 22"/>
          <p:cNvSpPr>
            <a:spLocks/>
          </p:cNvSpPr>
          <p:nvPr/>
        </p:nvSpPr>
        <p:spPr bwMode="auto">
          <a:xfrm>
            <a:off x="7969250" y="5478463"/>
            <a:ext cx="42863" cy="63500"/>
          </a:xfrm>
          <a:custGeom>
            <a:avLst/>
            <a:gdLst>
              <a:gd name="T0" fmla="*/ 2147483647 w 27"/>
              <a:gd name="T1" fmla="*/ 2147483647 h 40"/>
              <a:gd name="T2" fmla="*/ 2147483647 w 27"/>
              <a:gd name="T3" fmla="*/ 0 h 40"/>
              <a:gd name="T4" fmla="*/ 0 w 27"/>
              <a:gd name="T5" fmla="*/ 2147483647 h 40"/>
              <a:gd name="T6" fmla="*/ 2147483647 w 27"/>
              <a:gd name="T7" fmla="*/ 2147483647 h 40"/>
              <a:gd name="T8" fmla="*/ 2147483647 w 27"/>
              <a:gd name="T9" fmla="*/ 2147483647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3" y="0"/>
                </a:lnTo>
                <a:lnTo>
                  <a:pt x="0" y="20"/>
                </a:lnTo>
                <a:lnTo>
                  <a:pt x="13"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180" name="Freeform 23"/>
          <p:cNvSpPr>
            <a:spLocks/>
          </p:cNvSpPr>
          <p:nvPr/>
        </p:nvSpPr>
        <p:spPr bwMode="auto">
          <a:xfrm>
            <a:off x="8320088" y="4994275"/>
            <a:ext cx="249237" cy="269875"/>
          </a:xfrm>
          <a:custGeom>
            <a:avLst/>
            <a:gdLst>
              <a:gd name="T0" fmla="*/ 0 w 157"/>
              <a:gd name="T1" fmla="*/ 2147483647 h 170"/>
              <a:gd name="T2" fmla="*/ 0 w 157"/>
              <a:gd name="T3" fmla="*/ 0 h 170"/>
              <a:gd name="T4" fmla="*/ 2147483647 w 157"/>
              <a:gd name="T5" fmla="*/ 0 h 170"/>
              <a:gd name="T6" fmla="*/ 2147483647 w 157"/>
              <a:gd name="T7" fmla="*/ 2147483647 h 170"/>
              <a:gd name="T8" fmla="*/ 0 w 157"/>
              <a:gd name="T9" fmla="*/ 2147483647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181" name="Rectangle 24"/>
          <p:cNvSpPr>
            <a:spLocks noChangeArrowheads="1"/>
          </p:cNvSpPr>
          <p:nvPr/>
        </p:nvSpPr>
        <p:spPr bwMode="auto">
          <a:xfrm>
            <a:off x="6699250" y="4716463"/>
            <a:ext cx="2730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latin typeface="Times New Roman" charset="0"/>
                <a:ea typeface="ＭＳ Ｐゴシック" charset="0"/>
                <a:cs typeface="ＭＳ Ｐゴシック" charset="0"/>
              </a:rPr>
              <a:t>3</a:t>
            </a:r>
          </a:p>
        </p:txBody>
      </p:sp>
      <p:sp>
        <p:nvSpPr>
          <p:cNvPr id="92182" name="Freeform 25"/>
          <p:cNvSpPr>
            <a:spLocks/>
          </p:cNvSpPr>
          <p:nvPr/>
        </p:nvSpPr>
        <p:spPr bwMode="auto">
          <a:xfrm>
            <a:off x="7720013" y="5829300"/>
            <a:ext cx="250825" cy="269875"/>
          </a:xfrm>
          <a:custGeom>
            <a:avLst/>
            <a:gdLst>
              <a:gd name="T0" fmla="*/ 0 w 158"/>
              <a:gd name="T1" fmla="*/ 2147483647 h 170"/>
              <a:gd name="T2" fmla="*/ 0 w 158"/>
              <a:gd name="T3" fmla="*/ 0 h 170"/>
              <a:gd name="T4" fmla="*/ 2147483647 w 158"/>
              <a:gd name="T5" fmla="*/ 0 h 170"/>
              <a:gd name="T6" fmla="*/ 2147483647 w 158"/>
              <a:gd name="T7" fmla="*/ 2147483647 h 170"/>
              <a:gd name="T8" fmla="*/ 0 w 158"/>
              <a:gd name="T9" fmla="*/ 2147483647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183" name="Freeform 26"/>
          <p:cNvSpPr>
            <a:spLocks/>
          </p:cNvSpPr>
          <p:nvPr/>
        </p:nvSpPr>
        <p:spPr bwMode="auto">
          <a:xfrm>
            <a:off x="6664325" y="5786438"/>
            <a:ext cx="422275" cy="287337"/>
          </a:xfrm>
          <a:custGeom>
            <a:avLst/>
            <a:gdLst>
              <a:gd name="T0" fmla="*/ 0 w 266"/>
              <a:gd name="T1" fmla="*/ 2147483647 h 181"/>
              <a:gd name="T2" fmla="*/ 0 w 266"/>
              <a:gd name="T3" fmla="*/ 0 h 181"/>
              <a:gd name="T4" fmla="*/ 2147483647 w 266"/>
              <a:gd name="T5" fmla="*/ 0 h 181"/>
              <a:gd name="T6" fmla="*/ 2147483647 w 266"/>
              <a:gd name="T7" fmla="*/ 2147483647 h 181"/>
              <a:gd name="T8" fmla="*/ 0 w 266"/>
              <a:gd name="T9" fmla="*/ 2147483647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184" name="Rectangle 27"/>
          <p:cNvSpPr>
            <a:spLocks noChangeArrowheads="1"/>
          </p:cNvSpPr>
          <p:nvPr/>
        </p:nvSpPr>
        <p:spPr bwMode="auto">
          <a:xfrm>
            <a:off x="4725988" y="5091113"/>
            <a:ext cx="7366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latin typeface="Times New Roman" charset="0"/>
                <a:ea typeface="ＭＳ Ｐゴシック" charset="0"/>
                <a:cs typeface="ＭＳ Ｐゴシック" charset="0"/>
              </a:rPr>
              <a:t>INPUT</a:t>
            </a:r>
          </a:p>
        </p:txBody>
      </p:sp>
      <p:sp useBgFill="1">
        <p:nvSpPr>
          <p:cNvPr id="92185" name="Rectangle 28"/>
          <p:cNvSpPr>
            <a:spLocks noChangeArrowheads="1"/>
          </p:cNvSpPr>
          <p:nvPr/>
        </p:nvSpPr>
        <p:spPr bwMode="auto">
          <a:xfrm>
            <a:off x="6699250" y="4168775"/>
            <a:ext cx="273050" cy="304800"/>
          </a:xfrm>
          <a:prstGeom prst="rect">
            <a:avLst/>
          </a:prstGeom>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latin typeface="Times New Roman" charset="0"/>
                <a:ea typeface="ＭＳ Ｐゴシック" charset="0"/>
                <a:cs typeface="ＭＳ Ｐゴシック" charset="0"/>
              </a:rPr>
              <a:t>2</a:t>
            </a:r>
          </a:p>
        </p:txBody>
      </p:sp>
      <p:sp>
        <p:nvSpPr>
          <p:cNvPr id="92186" name="Rectangle 29"/>
          <p:cNvSpPr>
            <a:spLocks noChangeArrowheads="1"/>
          </p:cNvSpPr>
          <p:nvPr/>
        </p:nvSpPr>
        <p:spPr bwMode="auto">
          <a:xfrm>
            <a:off x="5499100" y="5413375"/>
            <a:ext cx="41751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000" b="1">
                <a:solidFill>
                  <a:srgbClr val="009900"/>
                </a:solidFill>
                <a:latin typeface="Times New Roman" charset="0"/>
                <a:ea typeface="ＭＳ Ｐゴシック" charset="0"/>
                <a:cs typeface="ＭＳ Ｐゴシック" charset="0"/>
              </a:rPr>
              <a:t>h</a:t>
            </a:r>
            <a:r>
              <a:rPr lang="en-US" sz="2000" b="1" baseline="-25000">
                <a:solidFill>
                  <a:srgbClr val="009900"/>
                </a:solidFill>
                <a:latin typeface="Times New Roman" charset="0"/>
                <a:ea typeface="ＭＳ Ｐゴシック" charset="0"/>
                <a:cs typeface="ＭＳ Ｐゴシック" charset="0"/>
              </a:rPr>
              <a:t>h</a:t>
            </a:r>
            <a:endParaRPr lang="en-US" sz="2000" b="1">
              <a:solidFill>
                <a:srgbClr val="009900"/>
              </a:solidFill>
              <a:latin typeface="Times New Roman" charset="0"/>
              <a:ea typeface="ＭＳ Ｐゴシック" charset="0"/>
              <a:cs typeface="ＭＳ Ｐゴシック" charset="0"/>
            </a:endParaRPr>
          </a:p>
        </p:txBody>
      </p:sp>
      <p:sp>
        <p:nvSpPr>
          <p:cNvPr id="92187" name="Rectangle 30"/>
          <p:cNvSpPr>
            <a:spLocks noChangeArrowheads="1"/>
          </p:cNvSpPr>
          <p:nvPr/>
        </p:nvSpPr>
        <p:spPr bwMode="auto">
          <a:xfrm>
            <a:off x="6604000" y="5502275"/>
            <a:ext cx="4603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latin typeface="Times New Roman" charset="0"/>
                <a:ea typeface="ＭＳ Ｐゴシック" charset="0"/>
                <a:cs typeface="ＭＳ Ｐゴシック" charset="0"/>
              </a:rPr>
              <a:t>B-k</a:t>
            </a:r>
          </a:p>
        </p:txBody>
      </p:sp>
      <p:sp>
        <p:nvSpPr>
          <p:cNvPr id="92188" name="Rectangle 31"/>
          <p:cNvSpPr>
            <a:spLocks noChangeArrowheads="1"/>
          </p:cNvSpPr>
          <p:nvPr/>
        </p:nvSpPr>
        <p:spPr bwMode="auto">
          <a:xfrm>
            <a:off x="7567613" y="3892550"/>
            <a:ext cx="11493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latin typeface="Times New Roman" charset="0"/>
                <a:ea typeface="ＭＳ Ｐゴシック" charset="0"/>
                <a:cs typeface="ＭＳ Ｐゴシック" charset="0"/>
              </a:rPr>
              <a:t>Partitions</a:t>
            </a:r>
          </a:p>
        </p:txBody>
      </p:sp>
      <p:sp>
        <p:nvSpPr>
          <p:cNvPr id="92189" name="Rectangle 32"/>
          <p:cNvSpPr>
            <a:spLocks noChangeArrowheads="1"/>
          </p:cNvSpPr>
          <p:nvPr/>
        </p:nvSpPr>
        <p:spPr bwMode="auto">
          <a:xfrm>
            <a:off x="8721725" y="4503738"/>
            <a:ext cx="2984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latin typeface="Times New Roman" charset="0"/>
                <a:ea typeface="ＭＳ Ｐゴシック" charset="0"/>
                <a:cs typeface="ＭＳ Ｐゴシック" charset="0"/>
              </a:rPr>
              <a:t>2</a:t>
            </a:r>
          </a:p>
        </p:txBody>
      </p:sp>
      <p:sp>
        <p:nvSpPr>
          <p:cNvPr id="92190" name="Rectangle 33"/>
          <p:cNvSpPr>
            <a:spLocks noChangeArrowheads="1"/>
          </p:cNvSpPr>
          <p:nvPr/>
        </p:nvSpPr>
        <p:spPr bwMode="auto">
          <a:xfrm>
            <a:off x="8712200" y="4927600"/>
            <a:ext cx="2984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latin typeface="Times New Roman" charset="0"/>
                <a:ea typeface="ＭＳ Ｐゴシック" charset="0"/>
                <a:cs typeface="ＭＳ Ｐゴシック" charset="0"/>
              </a:rPr>
              <a:t>3</a:t>
            </a:r>
          </a:p>
        </p:txBody>
      </p:sp>
      <p:grpSp>
        <p:nvGrpSpPr>
          <p:cNvPr id="92191" name="Group 34"/>
          <p:cNvGrpSpPr>
            <a:grpSpLocks/>
          </p:cNvGrpSpPr>
          <p:nvPr/>
        </p:nvGrpSpPr>
        <p:grpSpPr bwMode="auto">
          <a:xfrm>
            <a:off x="3611563" y="4268788"/>
            <a:ext cx="919162" cy="1952625"/>
            <a:chOff x="2205" y="628"/>
            <a:chExt cx="579" cy="1230"/>
          </a:xfrm>
        </p:grpSpPr>
        <p:sp>
          <p:nvSpPr>
            <p:cNvPr id="92229" name="Oval 35"/>
            <p:cNvSpPr>
              <a:spLocks noChangeArrowheads="1"/>
            </p:cNvSpPr>
            <p:nvPr/>
          </p:nvSpPr>
          <p:spPr bwMode="auto">
            <a:xfrm>
              <a:off x="2213" y="628"/>
              <a:ext cx="567" cy="85"/>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2230" name="Line 36"/>
            <p:cNvSpPr>
              <a:spLocks noChangeShapeType="1"/>
            </p:cNvSpPr>
            <p:nvPr/>
          </p:nvSpPr>
          <p:spPr bwMode="auto">
            <a:xfrm>
              <a:off x="2209" y="671"/>
              <a:ext cx="0" cy="110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2231" name="Line 37"/>
            <p:cNvSpPr>
              <a:spLocks noChangeShapeType="1"/>
            </p:cNvSpPr>
            <p:nvPr/>
          </p:nvSpPr>
          <p:spPr bwMode="auto">
            <a:xfrm>
              <a:off x="2784" y="671"/>
              <a:ext cx="0" cy="110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2232" name="Arc 38"/>
            <p:cNvSpPr>
              <a:spLocks/>
            </p:cNvSpPr>
            <p:nvPr/>
          </p:nvSpPr>
          <p:spPr bwMode="auto">
            <a:xfrm>
              <a:off x="2205" y="1782"/>
              <a:ext cx="575" cy="76"/>
            </a:xfrm>
            <a:custGeom>
              <a:avLst/>
              <a:gdLst>
                <a:gd name="T0" fmla="*/ 0 w 43200"/>
                <a:gd name="T1" fmla="*/ 0 h 22187"/>
                <a:gd name="T2" fmla="*/ 0 w 43200"/>
                <a:gd name="T3" fmla="*/ 0 h 22187"/>
                <a:gd name="T4" fmla="*/ 0 w 43200"/>
                <a:gd name="T5" fmla="*/ 0 h 22187"/>
                <a:gd name="T6" fmla="*/ 0 60000 65536"/>
                <a:gd name="T7" fmla="*/ 0 60000 65536"/>
                <a:gd name="T8" fmla="*/ 0 60000 65536"/>
                <a:gd name="T9" fmla="*/ 0 w 43200"/>
                <a:gd name="T10" fmla="*/ 0 h 22187"/>
                <a:gd name="T11" fmla="*/ 43200 w 43200"/>
                <a:gd name="T12" fmla="*/ 22187 h 22187"/>
              </a:gdLst>
              <a:ahLst/>
              <a:cxnLst>
                <a:cxn ang="T6">
                  <a:pos x="T0" y="T1"/>
                </a:cxn>
                <a:cxn ang="T7">
                  <a:pos x="T2" y="T3"/>
                </a:cxn>
                <a:cxn ang="T8">
                  <a:pos x="T4" y="T5"/>
                </a:cxn>
              </a:cxnLst>
              <a:rect l="T9" t="T10" r="T11" b="T12"/>
              <a:pathLst>
                <a:path w="43200" h="22187" fill="none" extrusionOk="0">
                  <a:moveTo>
                    <a:pt x="43192" y="-1"/>
                  </a:moveTo>
                  <a:cubicBezTo>
                    <a:pt x="43197" y="195"/>
                    <a:pt x="43200" y="391"/>
                    <a:pt x="43200" y="587"/>
                  </a:cubicBezTo>
                  <a:cubicBezTo>
                    <a:pt x="43200" y="12516"/>
                    <a:pt x="33529" y="22187"/>
                    <a:pt x="21600" y="22187"/>
                  </a:cubicBezTo>
                  <a:cubicBezTo>
                    <a:pt x="9670" y="22187"/>
                    <a:pt x="0" y="12516"/>
                    <a:pt x="0" y="587"/>
                  </a:cubicBezTo>
                  <a:cubicBezTo>
                    <a:pt x="0" y="392"/>
                    <a:pt x="2" y="198"/>
                    <a:pt x="7" y="3"/>
                  </a:cubicBezTo>
                </a:path>
                <a:path w="43200" h="22187" stroke="0" extrusionOk="0">
                  <a:moveTo>
                    <a:pt x="43192" y="-1"/>
                  </a:moveTo>
                  <a:cubicBezTo>
                    <a:pt x="43197" y="195"/>
                    <a:pt x="43200" y="391"/>
                    <a:pt x="43200" y="587"/>
                  </a:cubicBezTo>
                  <a:cubicBezTo>
                    <a:pt x="43200" y="12516"/>
                    <a:pt x="33529" y="22187"/>
                    <a:pt x="21600" y="22187"/>
                  </a:cubicBezTo>
                  <a:cubicBezTo>
                    <a:pt x="9670" y="22187"/>
                    <a:pt x="0" y="12516"/>
                    <a:pt x="0" y="587"/>
                  </a:cubicBezTo>
                  <a:cubicBezTo>
                    <a:pt x="0" y="392"/>
                    <a:pt x="2" y="198"/>
                    <a:pt x="7" y="3"/>
                  </a:cubicBezTo>
                  <a:lnTo>
                    <a:pt x="21600" y="587"/>
                  </a:lnTo>
                  <a:lnTo>
                    <a:pt x="43192" y="-1"/>
                  </a:lnTo>
                  <a:close/>
                </a:path>
              </a:pathLst>
            </a:custGeom>
            <a:noFill/>
            <a:ln w="12700" cap="rnd">
              <a:solidFill>
                <a:schemeClr val="tx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grpSp>
      <p:sp>
        <p:nvSpPr>
          <p:cNvPr id="92192" name="Rectangle 39"/>
          <p:cNvSpPr>
            <a:spLocks noChangeArrowheads="1"/>
          </p:cNvSpPr>
          <p:nvPr/>
        </p:nvSpPr>
        <p:spPr bwMode="auto">
          <a:xfrm>
            <a:off x="3927475" y="4497388"/>
            <a:ext cx="292100" cy="292100"/>
          </a:xfrm>
          <a:prstGeom prst="rect">
            <a:avLst/>
          </a:prstGeom>
          <a:solidFill>
            <a:srgbClr val="F6BF69"/>
          </a:solidFill>
          <a:ln w="12700">
            <a:solidFill>
              <a:schemeClr val="tx2"/>
            </a:solidFill>
            <a:miter lim="800000"/>
            <a:headEnd/>
            <a:tailEnd/>
          </a:ln>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2193" name="Rectangle 40"/>
          <p:cNvSpPr>
            <a:spLocks noChangeArrowheads="1"/>
          </p:cNvSpPr>
          <p:nvPr/>
        </p:nvSpPr>
        <p:spPr bwMode="auto">
          <a:xfrm>
            <a:off x="3927475" y="4954588"/>
            <a:ext cx="292100" cy="292100"/>
          </a:xfrm>
          <a:prstGeom prst="rect">
            <a:avLst/>
          </a:prstGeom>
          <a:solidFill>
            <a:srgbClr val="F6BF69"/>
          </a:solidFill>
          <a:ln w="12700">
            <a:solidFill>
              <a:schemeClr val="tx2"/>
            </a:solidFill>
            <a:miter lim="800000"/>
            <a:headEnd/>
            <a:tailEnd/>
          </a:ln>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2194" name="Rectangle 41"/>
          <p:cNvSpPr>
            <a:spLocks noChangeArrowheads="1"/>
          </p:cNvSpPr>
          <p:nvPr/>
        </p:nvSpPr>
        <p:spPr bwMode="auto">
          <a:xfrm>
            <a:off x="3927475" y="5716588"/>
            <a:ext cx="292100" cy="292100"/>
          </a:xfrm>
          <a:prstGeom prst="rect">
            <a:avLst/>
          </a:prstGeom>
          <a:solidFill>
            <a:srgbClr val="F6BF69"/>
          </a:solidFill>
          <a:ln w="12700">
            <a:solidFill>
              <a:schemeClr val="tx2"/>
            </a:solidFill>
            <a:miter lim="800000"/>
            <a:headEnd/>
            <a:tailEnd/>
          </a:ln>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2195" name="Rectangle 42"/>
          <p:cNvSpPr>
            <a:spLocks noChangeArrowheads="1"/>
          </p:cNvSpPr>
          <p:nvPr/>
        </p:nvSpPr>
        <p:spPr bwMode="auto">
          <a:xfrm>
            <a:off x="3749675" y="5148263"/>
            <a:ext cx="692150" cy="57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3200" b="1">
                <a:latin typeface="Book Antiqua" charset="0"/>
                <a:ea typeface="ＭＳ Ｐゴシック" charset="0"/>
                <a:cs typeface="ＭＳ Ｐゴシック" charset="0"/>
              </a:rPr>
              <a:t>. . .</a:t>
            </a:r>
          </a:p>
        </p:txBody>
      </p:sp>
      <p:grpSp>
        <p:nvGrpSpPr>
          <p:cNvPr id="92196" name="Group 43"/>
          <p:cNvGrpSpPr>
            <a:grpSpLocks/>
          </p:cNvGrpSpPr>
          <p:nvPr/>
        </p:nvGrpSpPr>
        <p:grpSpPr bwMode="auto">
          <a:xfrm>
            <a:off x="7650163" y="4268788"/>
            <a:ext cx="1071562" cy="1974850"/>
            <a:chOff x="4749" y="628"/>
            <a:chExt cx="675" cy="1244"/>
          </a:xfrm>
        </p:grpSpPr>
        <p:sp>
          <p:nvSpPr>
            <p:cNvPr id="92225" name="Oval 44"/>
            <p:cNvSpPr>
              <a:spLocks noChangeArrowheads="1"/>
            </p:cNvSpPr>
            <p:nvPr/>
          </p:nvSpPr>
          <p:spPr bwMode="auto">
            <a:xfrm>
              <a:off x="4757" y="628"/>
              <a:ext cx="663" cy="86"/>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2226" name="Line 45"/>
            <p:cNvSpPr>
              <a:spLocks noChangeShapeType="1"/>
            </p:cNvSpPr>
            <p:nvPr/>
          </p:nvSpPr>
          <p:spPr bwMode="auto">
            <a:xfrm>
              <a:off x="4753" y="672"/>
              <a:ext cx="0" cy="112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2227" name="Line 46"/>
            <p:cNvSpPr>
              <a:spLocks noChangeShapeType="1"/>
            </p:cNvSpPr>
            <p:nvPr/>
          </p:nvSpPr>
          <p:spPr bwMode="auto">
            <a:xfrm>
              <a:off x="5424" y="672"/>
              <a:ext cx="0" cy="112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2228" name="Arc 47"/>
            <p:cNvSpPr>
              <a:spLocks/>
            </p:cNvSpPr>
            <p:nvPr/>
          </p:nvSpPr>
          <p:spPr bwMode="auto">
            <a:xfrm>
              <a:off x="4749" y="1796"/>
              <a:ext cx="671" cy="76"/>
            </a:xfrm>
            <a:custGeom>
              <a:avLst/>
              <a:gdLst>
                <a:gd name="T0" fmla="*/ 0 w 43200"/>
                <a:gd name="T1" fmla="*/ 0 h 22186"/>
                <a:gd name="T2" fmla="*/ 0 w 43200"/>
                <a:gd name="T3" fmla="*/ 0 h 22186"/>
                <a:gd name="T4" fmla="*/ 0 w 43200"/>
                <a:gd name="T5" fmla="*/ 0 h 22186"/>
                <a:gd name="T6" fmla="*/ 0 60000 65536"/>
                <a:gd name="T7" fmla="*/ 0 60000 65536"/>
                <a:gd name="T8" fmla="*/ 0 60000 65536"/>
                <a:gd name="T9" fmla="*/ 0 w 43200"/>
                <a:gd name="T10" fmla="*/ 0 h 22186"/>
                <a:gd name="T11" fmla="*/ 43200 w 43200"/>
                <a:gd name="T12" fmla="*/ 22186 h 22186"/>
              </a:gdLst>
              <a:ahLst/>
              <a:cxnLst>
                <a:cxn ang="T6">
                  <a:pos x="T0" y="T1"/>
                </a:cxn>
                <a:cxn ang="T7">
                  <a:pos x="T2" y="T3"/>
                </a:cxn>
                <a:cxn ang="T8">
                  <a:pos x="T4" y="T5"/>
                </a:cxn>
              </a:cxnLst>
              <a:rect l="T9" t="T10" r="T11" b="T12"/>
              <a:pathLst>
                <a:path w="43200" h="22186" fill="none" extrusionOk="0">
                  <a:moveTo>
                    <a:pt x="43192" y="-1"/>
                  </a:moveTo>
                  <a:cubicBezTo>
                    <a:pt x="43197" y="195"/>
                    <a:pt x="43200" y="390"/>
                    <a:pt x="43200" y="586"/>
                  </a:cubicBezTo>
                  <a:cubicBezTo>
                    <a:pt x="43200" y="12515"/>
                    <a:pt x="33529" y="22186"/>
                    <a:pt x="21600" y="22186"/>
                  </a:cubicBezTo>
                  <a:cubicBezTo>
                    <a:pt x="9670" y="22185"/>
                    <a:pt x="-1" y="12515"/>
                    <a:pt x="-1" y="585"/>
                  </a:cubicBezTo>
                </a:path>
                <a:path w="43200" h="22186" stroke="0" extrusionOk="0">
                  <a:moveTo>
                    <a:pt x="43192" y="-1"/>
                  </a:moveTo>
                  <a:cubicBezTo>
                    <a:pt x="43197" y="195"/>
                    <a:pt x="43200" y="390"/>
                    <a:pt x="43200" y="586"/>
                  </a:cubicBezTo>
                  <a:cubicBezTo>
                    <a:pt x="43200" y="12515"/>
                    <a:pt x="33529" y="22186"/>
                    <a:pt x="21600" y="22186"/>
                  </a:cubicBezTo>
                  <a:cubicBezTo>
                    <a:pt x="9670" y="22185"/>
                    <a:pt x="-1" y="12515"/>
                    <a:pt x="-1" y="585"/>
                  </a:cubicBezTo>
                  <a:lnTo>
                    <a:pt x="21600" y="586"/>
                  </a:lnTo>
                  <a:lnTo>
                    <a:pt x="43192" y="-1"/>
                  </a:lnTo>
                  <a:close/>
                </a:path>
              </a:pathLst>
            </a:custGeom>
            <a:noFill/>
            <a:ln w="12700" cap="rnd">
              <a:solidFill>
                <a:schemeClr val="tx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grpSp>
      <p:sp>
        <p:nvSpPr>
          <p:cNvPr id="92197" name="Line 48"/>
          <p:cNvSpPr>
            <a:spLocks noChangeShapeType="1"/>
          </p:cNvSpPr>
          <p:nvPr/>
        </p:nvSpPr>
        <p:spPr bwMode="auto">
          <a:xfrm>
            <a:off x="4532313" y="5581650"/>
            <a:ext cx="379412"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2198" name="Line 49"/>
          <p:cNvSpPr>
            <a:spLocks noChangeShapeType="1"/>
          </p:cNvSpPr>
          <p:nvPr/>
        </p:nvSpPr>
        <p:spPr bwMode="auto">
          <a:xfrm flipV="1">
            <a:off x="5908675" y="4721225"/>
            <a:ext cx="755650" cy="936625"/>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2199" name="Line 50"/>
          <p:cNvSpPr>
            <a:spLocks noChangeShapeType="1"/>
          </p:cNvSpPr>
          <p:nvPr/>
        </p:nvSpPr>
        <p:spPr bwMode="auto">
          <a:xfrm flipV="1">
            <a:off x="5908675" y="5178425"/>
            <a:ext cx="755650" cy="479425"/>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2200" name="Line 51"/>
          <p:cNvSpPr>
            <a:spLocks noChangeShapeType="1"/>
          </p:cNvSpPr>
          <p:nvPr/>
        </p:nvSpPr>
        <p:spPr bwMode="auto">
          <a:xfrm>
            <a:off x="5908675" y="5657850"/>
            <a:ext cx="760413" cy="303213"/>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2201" name="Line 52"/>
          <p:cNvSpPr>
            <a:spLocks noChangeShapeType="1"/>
          </p:cNvSpPr>
          <p:nvPr/>
        </p:nvSpPr>
        <p:spPr bwMode="auto">
          <a:xfrm>
            <a:off x="7123113" y="4643438"/>
            <a:ext cx="608012"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2202" name="Line 53"/>
          <p:cNvSpPr>
            <a:spLocks noChangeShapeType="1"/>
          </p:cNvSpPr>
          <p:nvPr/>
        </p:nvSpPr>
        <p:spPr bwMode="auto">
          <a:xfrm>
            <a:off x="7123113" y="5100638"/>
            <a:ext cx="608012"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2203" name="Line 54"/>
          <p:cNvSpPr>
            <a:spLocks noChangeShapeType="1"/>
          </p:cNvSpPr>
          <p:nvPr/>
        </p:nvSpPr>
        <p:spPr bwMode="auto">
          <a:xfrm>
            <a:off x="7123113" y="5938838"/>
            <a:ext cx="608012"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2400">
              <a:solidFill>
                <a:srgbClr val="CF0E30"/>
              </a:solidFill>
              <a:latin typeface="Book Antiqua" charset="0"/>
              <a:ea typeface="ＭＳ Ｐゴシック" charset="0"/>
              <a:cs typeface="ＭＳ Ｐゴシック" charset="0"/>
            </a:endParaRPr>
          </a:p>
        </p:txBody>
      </p:sp>
      <p:sp>
        <p:nvSpPr>
          <p:cNvPr id="92204" name="Freeform 55"/>
          <p:cNvSpPr>
            <a:spLocks/>
          </p:cNvSpPr>
          <p:nvPr/>
        </p:nvSpPr>
        <p:spPr bwMode="auto">
          <a:xfrm>
            <a:off x="6664325" y="4948238"/>
            <a:ext cx="422275" cy="287337"/>
          </a:xfrm>
          <a:custGeom>
            <a:avLst/>
            <a:gdLst>
              <a:gd name="T0" fmla="*/ 0 w 266"/>
              <a:gd name="T1" fmla="*/ 2147483647 h 181"/>
              <a:gd name="T2" fmla="*/ 0 w 266"/>
              <a:gd name="T3" fmla="*/ 0 h 181"/>
              <a:gd name="T4" fmla="*/ 2147483647 w 266"/>
              <a:gd name="T5" fmla="*/ 0 h 181"/>
              <a:gd name="T6" fmla="*/ 2147483647 w 266"/>
              <a:gd name="T7" fmla="*/ 2147483647 h 181"/>
              <a:gd name="T8" fmla="*/ 0 w 266"/>
              <a:gd name="T9" fmla="*/ 2147483647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205" name="Freeform 56"/>
          <p:cNvSpPr>
            <a:spLocks/>
          </p:cNvSpPr>
          <p:nvPr/>
        </p:nvSpPr>
        <p:spPr bwMode="auto">
          <a:xfrm>
            <a:off x="6664325" y="4414838"/>
            <a:ext cx="422275" cy="287337"/>
          </a:xfrm>
          <a:custGeom>
            <a:avLst/>
            <a:gdLst>
              <a:gd name="T0" fmla="*/ 0 w 266"/>
              <a:gd name="T1" fmla="*/ 2147483647 h 181"/>
              <a:gd name="T2" fmla="*/ 0 w 266"/>
              <a:gd name="T3" fmla="*/ 0 h 181"/>
              <a:gd name="T4" fmla="*/ 2147483647 w 266"/>
              <a:gd name="T5" fmla="*/ 0 h 181"/>
              <a:gd name="T6" fmla="*/ 2147483647 w 266"/>
              <a:gd name="T7" fmla="*/ 2147483647 h 181"/>
              <a:gd name="T8" fmla="*/ 0 w 266"/>
              <a:gd name="T9" fmla="*/ 2147483647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chemeClr val="tx2"/>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206" name="Freeform 57"/>
          <p:cNvSpPr>
            <a:spLocks/>
          </p:cNvSpPr>
          <p:nvPr/>
        </p:nvSpPr>
        <p:spPr bwMode="auto">
          <a:xfrm>
            <a:off x="4613275" y="3905250"/>
            <a:ext cx="1749425" cy="762000"/>
          </a:xfrm>
          <a:custGeom>
            <a:avLst/>
            <a:gdLst>
              <a:gd name="T0" fmla="*/ 0 w 1102"/>
              <a:gd name="T1" fmla="*/ 2147483647 h 231"/>
              <a:gd name="T2" fmla="*/ 0 w 1102"/>
              <a:gd name="T3" fmla="*/ 0 h 231"/>
              <a:gd name="T4" fmla="*/ 2147483647 w 1102"/>
              <a:gd name="T5" fmla="*/ 0 h 231"/>
              <a:gd name="T6" fmla="*/ 2147483647 w 1102"/>
              <a:gd name="T7" fmla="*/ 2147483647 h 231"/>
              <a:gd name="T8" fmla="*/ 0 w 1102"/>
              <a:gd name="T9" fmla="*/ 2147483647 h 231"/>
              <a:gd name="T10" fmla="*/ 0 60000 65536"/>
              <a:gd name="T11" fmla="*/ 0 60000 65536"/>
              <a:gd name="T12" fmla="*/ 0 60000 65536"/>
              <a:gd name="T13" fmla="*/ 0 60000 65536"/>
              <a:gd name="T14" fmla="*/ 0 60000 65536"/>
              <a:gd name="T15" fmla="*/ 0 w 1102"/>
              <a:gd name="T16" fmla="*/ 0 h 231"/>
              <a:gd name="T17" fmla="*/ 1102 w 1102"/>
              <a:gd name="T18" fmla="*/ 231 h 231"/>
            </a:gdLst>
            <a:ahLst/>
            <a:cxnLst>
              <a:cxn ang="T10">
                <a:pos x="T0" y="T1"/>
              </a:cxn>
              <a:cxn ang="T11">
                <a:pos x="T2" y="T3"/>
              </a:cxn>
              <a:cxn ang="T12">
                <a:pos x="T4" y="T5"/>
              </a:cxn>
              <a:cxn ang="T13">
                <a:pos x="T6" y="T7"/>
              </a:cxn>
              <a:cxn ang="T14">
                <a:pos x="T8" y="T9"/>
              </a:cxn>
            </a:cxnLst>
            <a:rect l="T15" t="T16" r="T17" b="T18"/>
            <a:pathLst>
              <a:path w="1102" h="231">
                <a:moveTo>
                  <a:pt x="0" y="230"/>
                </a:moveTo>
                <a:lnTo>
                  <a:pt x="0" y="0"/>
                </a:lnTo>
                <a:lnTo>
                  <a:pt x="1101" y="0"/>
                </a:lnTo>
                <a:lnTo>
                  <a:pt x="1101" y="230"/>
                </a:lnTo>
                <a:lnTo>
                  <a:pt x="0" y="23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400">
              <a:solidFill>
                <a:srgbClr val="CF0E30"/>
              </a:solidFill>
              <a:latin typeface="Book Antiqua" charset="0"/>
              <a:ea typeface="ＭＳ Ｐゴシック" charset="0"/>
              <a:cs typeface="ＭＳ Ｐゴシック" charset="0"/>
            </a:endParaRPr>
          </a:p>
        </p:txBody>
      </p:sp>
      <p:grpSp>
        <p:nvGrpSpPr>
          <p:cNvPr id="92207" name="Group 58"/>
          <p:cNvGrpSpPr>
            <a:grpSpLocks/>
          </p:cNvGrpSpPr>
          <p:nvPr/>
        </p:nvGrpSpPr>
        <p:grpSpPr bwMode="auto">
          <a:xfrm>
            <a:off x="4657725" y="3984625"/>
            <a:ext cx="1611313" cy="257175"/>
            <a:chOff x="3436" y="2956"/>
            <a:chExt cx="1015" cy="162"/>
          </a:xfrm>
        </p:grpSpPr>
        <p:sp>
          <p:nvSpPr>
            <p:cNvPr id="92219" name="Freeform 59"/>
            <p:cNvSpPr>
              <a:spLocks/>
            </p:cNvSpPr>
            <p:nvPr/>
          </p:nvSpPr>
          <p:spPr bwMode="auto">
            <a:xfrm>
              <a:off x="3436" y="2956"/>
              <a:ext cx="144" cy="156"/>
            </a:xfrm>
            <a:custGeom>
              <a:avLst/>
              <a:gdLst>
                <a:gd name="T0" fmla="*/ 0 w 144"/>
                <a:gd name="T1" fmla="*/ 155 h 156"/>
                <a:gd name="T2" fmla="*/ 0 w 144"/>
                <a:gd name="T3" fmla="*/ 0 h 156"/>
                <a:gd name="T4" fmla="*/ 143 w 144"/>
                <a:gd name="T5" fmla="*/ 0 h 156"/>
                <a:gd name="T6" fmla="*/ 143 w 144"/>
                <a:gd name="T7" fmla="*/ 155 h 156"/>
                <a:gd name="T8" fmla="*/ 0 w 144"/>
                <a:gd name="T9" fmla="*/ 155 h 156"/>
                <a:gd name="T10" fmla="*/ 0 60000 65536"/>
                <a:gd name="T11" fmla="*/ 0 60000 65536"/>
                <a:gd name="T12" fmla="*/ 0 60000 65536"/>
                <a:gd name="T13" fmla="*/ 0 60000 65536"/>
                <a:gd name="T14" fmla="*/ 0 60000 65536"/>
                <a:gd name="T15" fmla="*/ 0 w 144"/>
                <a:gd name="T16" fmla="*/ 0 h 156"/>
                <a:gd name="T17" fmla="*/ 144 w 144"/>
                <a:gd name="T18" fmla="*/ 156 h 156"/>
              </a:gdLst>
              <a:ahLst/>
              <a:cxnLst>
                <a:cxn ang="T10">
                  <a:pos x="T0" y="T1"/>
                </a:cxn>
                <a:cxn ang="T11">
                  <a:pos x="T2" y="T3"/>
                </a:cxn>
                <a:cxn ang="T12">
                  <a:pos x="T4" y="T5"/>
                </a:cxn>
                <a:cxn ang="T13">
                  <a:pos x="T6" y="T7"/>
                </a:cxn>
                <a:cxn ang="T14">
                  <a:pos x="T8" y="T9"/>
                </a:cxn>
              </a:cxnLst>
              <a:rect l="T15" t="T16" r="T17" b="T18"/>
              <a:pathLst>
                <a:path w="144" h="156">
                  <a:moveTo>
                    <a:pt x="0" y="155"/>
                  </a:moveTo>
                  <a:lnTo>
                    <a:pt x="0" y="0"/>
                  </a:lnTo>
                  <a:lnTo>
                    <a:pt x="143" y="0"/>
                  </a:lnTo>
                  <a:lnTo>
                    <a:pt x="143" y="155"/>
                  </a:lnTo>
                  <a:lnTo>
                    <a:pt x="0" y="155"/>
                  </a:lnTo>
                </a:path>
              </a:pathLst>
            </a:custGeom>
            <a:solidFill>
              <a:srgbClr val="8CF4EA"/>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220" name="Freeform 60"/>
            <p:cNvSpPr>
              <a:spLocks/>
            </p:cNvSpPr>
            <p:nvPr/>
          </p:nvSpPr>
          <p:spPr bwMode="auto">
            <a:xfrm>
              <a:off x="3638" y="2962"/>
              <a:ext cx="145" cy="156"/>
            </a:xfrm>
            <a:custGeom>
              <a:avLst/>
              <a:gdLst>
                <a:gd name="T0" fmla="*/ 0 w 145"/>
                <a:gd name="T1" fmla="*/ 155 h 156"/>
                <a:gd name="T2" fmla="*/ 0 w 145"/>
                <a:gd name="T3" fmla="*/ 0 h 156"/>
                <a:gd name="T4" fmla="*/ 144 w 145"/>
                <a:gd name="T5" fmla="*/ 0 h 156"/>
                <a:gd name="T6" fmla="*/ 144 w 145"/>
                <a:gd name="T7" fmla="*/ 155 h 156"/>
                <a:gd name="T8" fmla="*/ 0 w 145"/>
                <a:gd name="T9" fmla="*/ 155 h 156"/>
                <a:gd name="T10" fmla="*/ 0 60000 65536"/>
                <a:gd name="T11" fmla="*/ 0 60000 65536"/>
                <a:gd name="T12" fmla="*/ 0 60000 65536"/>
                <a:gd name="T13" fmla="*/ 0 60000 65536"/>
                <a:gd name="T14" fmla="*/ 0 60000 65536"/>
                <a:gd name="T15" fmla="*/ 0 w 145"/>
                <a:gd name="T16" fmla="*/ 0 h 156"/>
                <a:gd name="T17" fmla="*/ 145 w 145"/>
                <a:gd name="T18" fmla="*/ 156 h 156"/>
              </a:gdLst>
              <a:ahLst/>
              <a:cxnLst>
                <a:cxn ang="T10">
                  <a:pos x="T0" y="T1"/>
                </a:cxn>
                <a:cxn ang="T11">
                  <a:pos x="T2" y="T3"/>
                </a:cxn>
                <a:cxn ang="T12">
                  <a:pos x="T4" y="T5"/>
                </a:cxn>
                <a:cxn ang="T13">
                  <a:pos x="T6" y="T7"/>
                </a:cxn>
                <a:cxn ang="T14">
                  <a:pos x="T8" y="T9"/>
                </a:cxn>
              </a:cxnLst>
              <a:rect l="T15" t="T16" r="T17" b="T18"/>
              <a:pathLst>
                <a:path w="145" h="156">
                  <a:moveTo>
                    <a:pt x="0" y="155"/>
                  </a:moveTo>
                  <a:lnTo>
                    <a:pt x="0" y="0"/>
                  </a:lnTo>
                  <a:lnTo>
                    <a:pt x="144" y="0"/>
                  </a:lnTo>
                  <a:lnTo>
                    <a:pt x="144" y="155"/>
                  </a:lnTo>
                  <a:lnTo>
                    <a:pt x="0" y="155"/>
                  </a:lnTo>
                </a:path>
              </a:pathLst>
            </a:custGeom>
            <a:solidFill>
              <a:srgbClr val="8CF4EA"/>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221" name="Freeform 61"/>
            <p:cNvSpPr>
              <a:spLocks/>
            </p:cNvSpPr>
            <p:nvPr/>
          </p:nvSpPr>
          <p:spPr bwMode="auto">
            <a:xfrm>
              <a:off x="4307" y="2962"/>
              <a:ext cx="144" cy="156"/>
            </a:xfrm>
            <a:custGeom>
              <a:avLst/>
              <a:gdLst>
                <a:gd name="T0" fmla="*/ 0 w 144"/>
                <a:gd name="T1" fmla="*/ 155 h 156"/>
                <a:gd name="T2" fmla="*/ 0 w 144"/>
                <a:gd name="T3" fmla="*/ 0 h 156"/>
                <a:gd name="T4" fmla="*/ 143 w 144"/>
                <a:gd name="T5" fmla="*/ 0 h 156"/>
                <a:gd name="T6" fmla="*/ 143 w 144"/>
                <a:gd name="T7" fmla="*/ 155 h 156"/>
                <a:gd name="T8" fmla="*/ 0 w 144"/>
                <a:gd name="T9" fmla="*/ 155 h 156"/>
                <a:gd name="T10" fmla="*/ 0 60000 65536"/>
                <a:gd name="T11" fmla="*/ 0 60000 65536"/>
                <a:gd name="T12" fmla="*/ 0 60000 65536"/>
                <a:gd name="T13" fmla="*/ 0 60000 65536"/>
                <a:gd name="T14" fmla="*/ 0 60000 65536"/>
                <a:gd name="T15" fmla="*/ 0 w 144"/>
                <a:gd name="T16" fmla="*/ 0 h 156"/>
                <a:gd name="T17" fmla="*/ 144 w 144"/>
                <a:gd name="T18" fmla="*/ 156 h 156"/>
              </a:gdLst>
              <a:ahLst/>
              <a:cxnLst>
                <a:cxn ang="T10">
                  <a:pos x="T0" y="T1"/>
                </a:cxn>
                <a:cxn ang="T11">
                  <a:pos x="T2" y="T3"/>
                </a:cxn>
                <a:cxn ang="T12">
                  <a:pos x="T4" y="T5"/>
                </a:cxn>
                <a:cxn ang="T13">
                  <a:pos x="T6" y="T7"/>
                </a:cxn>
                <a:cxn ang="T14">
                  <a:pos x="T8" y="T9"/>
                </a:cxn>
              </a:cxnLst>
              <a:rect l="T15" t="T16" r="T17" b="T18"/>
              <a:pathLst>
                <a:path w="144" h="156">
                  <a:moveTo>
                    <a:pt x="0" y="155"/>
                  </a:moveTo>
                  <a:lnTo>
                    <a:pt x="0" y="0"/>
                  </a:lnTo>
                  <a:lnTo>
                    <a:pt x="143" y="0"/>
                  </a:lnTo>
                  <a:lnTo>
                    <a:pt x="143" y="155"/>
                  </a:lnTo>
                  <a:lnTo>
                    <a:pt x="0" y="155"/>
                  </a:lnTo>
                </a:path>
              </a:pathLst>
            </a:custGeom>
            <a:solidFill>
              <a:srgbClr val="8CF4EA"/>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222" name="Freeform 62"/>
            <p:cNvSpPr>
              <a:spLocks/>
            </p:cNvSpPr>
            <p:nvPr/>
          </p:nvSpPr>
          <p:spPr bwMode="auto">
            <a:xfrm>
              <a:off x="3955" y="3028"/>
              <a:ext cx="25" cy="36"/>
            </a:xfrm>
            <a:custGeom>
              <a:avLst/>
              <a:gdLst>
                <a:gd name="T0" fmla="*/ 24 w 25"/>
                <a:gd name="T1" fmla="*/ 18 h 36"/>
                <a:gd name="T2" fmla="*/ 11 w 25"/>
                <a:gd name="T3" fmla="*/ 0 h 36"/>
                <a:gd name="T4" fmla="*/ 0 w 25"/>
                <a:gd name="T5" fmla="*/ 18 h 36"/>
                <a:gd name="T6" fmla="*/ 11 w 25"/>
                <a:gd name="T7" fmla="*/ 35 h 36"/>
                <a:gd name="T8" fmla="*/ 24 w 25"/>
                <a:gd name="T9" fmla="*/ 18 h 36"/>
                <a:gd name="T10" fmla="*/ 0 60000 65536"/>
                <a:gd name="T11" fmla="*/ 0 60000 65536"/>
                <a:gd name="T12" fmla="*/ 0 60000 65536"/>
                <a:gd name="T13" fmla="*/ 0 60000 65536"/>
                <a:gd name="T14" fmla="*/ 0 60000 65536"/>
                <a:gd name="T15" fmla="*/ 0 w 25"/>
                <a:gd name="T16" fmla="*/ 0 h 36"/>
                <a:gd name="T17" fmla="*/ 25 w 25"/>
                <a:gd name="T18" fmla="*/ 36 h 36"/>
              </a:gdLst>
              <a:ahLst/>
              <a:cxnLst>
                <a:cxn ang="T10">
                  <a:pos x="T0" y="T1"/>
                </a:cxn>
                <a:cxn ang="T11">
                  <a:pos x="T2" y="T3"/>
                </a:cxn>
                <a:cxn ang="T12">
                  <a:pos x="T4" y="T5"/>
                </a:cxn>
                <a:cxn ang="T13">
                  <a:pos x="T6" y="T7"/>
                </a:cxn>
                <a:cxn ang="T14">
                  <a:pos x="T8" y="T9"/>
                </a:cxn>
              </a:cxnLst>
              <a:rect l="T15" t="T16" r="T17" b="T18"/>
              <a:pathLst>
                <a:path w="25" h="36">
                  <a:moveTo>
                    <a:pt x="24" y="18"/>
                  </a:moveTo>
                  <a:lnTo>
                    <a:pt x="11" y="0"/>
                  </a:lnTo>
                  <a:lnTo>
                    <a:pt x="0" y="18"/>
                  </a:lnTo>
                  <a:lnTo>
                    <a:pt x="11" y="35"/>
                  </a:lnTo>
                  <a:lnTo>
                    <a:pt x="24" y="18"/>
                  </a:lnTo>
                </a:path>
              </a:pathLst>
            </a:custGeom>
            <a:solidFill>
              <a:srgbClr val="8CF4EA"/>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223" name="Freeform 63"/>
            <p:cNvSpPr>
              <a:spLocks/>
            </p:cNvSpPr>
            <p:nvPr/>
          </p:nvSpPr>
          <p:spPr bwMode="auto">
            <a:xfrm>
              <a:off x="4039" y="3028"/>
              <a:ext cx="24" cy="36"/>
            </a:xfrm>
            <a:custGeom>
              <a:avLst/>
              <a:gdLst>
                <a:gd name="T0" fmla="*/ 23 w 24"/>
                <a:gd name="T1" fmla="*/ 18 h 36"/>
                <a:gd name="T2" fmla="*/ 11 w 24"/>
                <a:gd name="T3" fmla="*/ 0 h 36"/>
                <a:gd name="T4" fmla="*/ 0 w 24"/>
                <a:gd name="T5" fmla="*/ 18 h 36"/>
                <a:gd name="T6" fmla="*/ 11 w 24"/>
                <a:gd name="T7" fmla="*/ 35 h 36"/>
                <a:gd name="T8" fmla="*/ 23 w 24"/>
                <a:gd name="T9" fmla="*/ 18 h 36"/>
                <a:gd name="T10" fmla="*/ 0 60000 65536"/>
                <a:gd name="T11" fmla="*/ 0 60000 65536"/>
                <a:gd name="T12" fmla="*/ 0 60000 65536"/>
                <a:gd name="T13" fmla="*/ 0 60000 65536"/>
                <a:gd name="T14" fmla="*/ 0 60000 65536"/>
                <a:gd name="T15" fmla="*/ 0 w 24"/>
                <a:gd name="T16" fmla="*/ 0 h 36"/>
                <a:gd name="T17" fmla="*/ 24 w 24"/>
                <a:gd name="T18" fmla="*/ 36 h 36"/>
              </a:gdLst>
              <a:ahLst/>
              <a:cxnLst>
                <a:cxn ang="T10">
                  <a:pos x="T0" y="T1"/>
                </a:cxn>
                <a:cxn ang="T11">
                  <a:pos x="T2" y="T3"/>
                </a:cxn>
                <a:cxn ang="T12">
                  <a:pos x="T4" y="T5"/>
                </a:cxn>
                <a:cxn ang="T13">
                  <a:pos x="T6" y="T7"/>
                </a:cxn>
                <a:cxn ang="T14">
                  <a:pos x="T8" y="T9"/>
                </a:cxn>
              </a:cxnLst>
              <a:rect l="T15" t="T16" r="T17" b="T18"/>
              <a:pathLst>
                <a:path w="24" h="36">
                  <a:moveTo>
                    <a:pt x="23" y="18"/>
                  </a:moveTo>
                  <a:lnTo>
                    <a:pt x="11" y="0"/>
                  </a:lnTo>
                  <a:lnTo>
                    <a:pt x="0" y="18"/>
                  </a:lnTo>
                  <a:lnTo>
                    <a:pt x="11" y="35"/>
                  </a:lnTo>
                  <a:lnTo>
                    <a:pt x="23" y="18"/>
                  </a:lnTo>
                </a:path>
              </a:pathLst>
            </a:custGeom>
            <a:solidFill>
              <a:srgbClr val="8CF4EA"/>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224" name="Freeform 64"/>
            <p:cNvSpPr>
              <a:spLocks/>
            </p:cNvSpPr>
            <p:nvPr/>
          </p:nvSpPr>
          <p:spPr bwMode="auto">
            <a:xfrm>
              <a:off x="4128" y="3028"/>
              <a:ext cx="25" cy="36"/>
            </a:xfrm>
            <a:custGeom>
              <a:avLst/>
              <a:gdLst>
                <a:gd name="T0" fmla="*/ 24 w 25"/>
                <a:gd name="T1" fmla="*/ 18 h 36"/>
                <a:gd name="T2" fmla="*/ 11 w 25"/>
                <a:gd name="T3" fmla="*/ 0 h 36"/>
                <a:gd name="T4" fmla="*/ 0 w 25"/>
                <a:gd name="T5" fmla="*/ 18 h 36"/>
                <a:gd name="T6" fmla="*/ 11 w 25"/>
                <a:gd name="T7" fmla="*/ 35 h 36"/>
                <a:gd name="T8" fmla="*/ 24 w 25"/>
                <a:gd name="T9" fmla="*/ 18 h 36"/>
                <a:gd name="T10" fmla="*/ 0 60000 65536"/>
                <a:gd name="T11" fmla="*/ 0 60000 65536"/>
                <a:gd name="T12" fmla="*/ 0 60000 65536"/>
                <a:gd name="T13" fmla="*/ 0 60000 65536"/>
                <a:gd name="T14" fmla="*/ 0 60000 65536"/>
                <a:gd name="T15" fmla="*/ 0 w 25"/>
                <a:gd name="T16" fmla="*/ 0 h 36"/>
                <a:gd name="T17" fmla="*/ 25 w 25"/>
                <a:gd name="T18" fmla="*/ 36 h 36"/>
              </a:gdLst>
              <a:ahLst/>
              <a:cxnLst>
                <a:cxn ang="T10">
                  <a:pos x="T0" y="T1"/>
                </a:cxn>
                <a:cxn ang="T11">
                  <a:pos x="T2" y="T3"/>
                </a:cxn>
                <a:cxn ang="T12">
                  <a:pos x="T4" y="T5"/>
                </a:cxn>
                <a:cxn ang="T13">
                  <a:pos x="T6" y="T7"/>
                </a:cxn>
                <a:cxn ang="T14">
                  <a:pos x="T8" y="T9"/>
                </a:cxn>
              </a:cxnLst>
              <a:rect l="T15" t="T16" r="T17" b="T18"/>
              <a:pathLst>
                <a:path w="25" h="36">
                  <a:moveTo>
                    <a:pt x="24" y="18"/>
                  </a:moveTo>
                  <a:lnTo>
                    <a:pt x="11" y="0"/>
                  </a:lnTo>
                  <a:lnTo>
                    <a:pt x="0" y="18"/>
                  </a:lnTo>
                  <a:lnTo>
                    <a:pt x="11" y="35"/>
                  </a:lnTo>
                  <a:lnTo>
                    <a:pt x="24" y="18"/>
                  </a:lnTo>
                </a:path>
              </a:pathLst>
            </a:custGeom>
            <a:solidFill>
              <a:srgbClr val="8CF4EA"/>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grpSp>
      <p:grpSp>
        <p:nvGrpSpPr>
          <p:cNvPr id="92208" name="Group 65"/>
          <p:cNvGrpSpPr>
            <a:grpSpLocks/>
          </p:cNvGrpSpPr>
          <p:nvPr/>
        </p:nvGrpSpPr>
        <p:grpSpPr bwMode="auto">
          <a:xfrm>
            <a:off x="4657725" y="4289425"/>
            <a:ext cx="1611313" cy="257175"/>
            <a:chOff x="3436" y="2956"/>
            <a:chExt cx="1015" cy="162"/>
          </a:xfrm>
        </p:grpSpPr>
        <p:sp>
          <p:nvSpPr>
            <p:cNvPr id="92213" name="Freeform 66"/>
            <p:cNvSpPr>
              <a:spLocks/>
            </p:cNvSpPr>
            <p:nvPr/>
          </p:nvSpPr>
          <p:spPr bwMode="auto">
            <a:xfrm>
              <a:off x="3436" y="2956"/>
              <a:ext cx="144" cy="156"/>
            </a:xfrm>
            <a:custGeom>
              <a:avLst/>
              <a:gdLst>
                <a:gd name="T0" fmla="*/ 0 w 144"/>
                <a:gd name="T1" fmla="*/ 155 h 156"/>
                <a:gd name="T2" fmla="*/ 0 w 144"/>
                <a:gd name="T3" fmla="*/ 0 h 156"/>
                <a:gd name="T4" fmla="*/ 143 w 144"/>
                <a:gd name="T5" fmla="*/ 0 h 156"/>
                <a:gd name="T6" fmla="*/ 143 w 144"/>
                <a:gd name="T7" fmla="*/ 155 h 156"/>
                <a:gd name="T8" fmla="*/ 0 w 144"/>
                <a:gd name="T9" fmla="*/ 155 h 156"/>
                <a:gd name="T10" fmla="*/ 0 60000 65536"/>
                <a:gd name="T11" fmla="*/ 0 60000 65536"/>
                <a:gd name="T12" fmla="*/ 0 60000 65536"/>
                <a:gd name="T13" fmla="*/ 0 60000 65536"/>
                <a:gd name="T14" fmla="*/ 0 60000 65536"/>
                <a:gd name="T15" fmla="*/ 0 w 144"/>
                <a:gd name="T16" fmla="*/ 0 h 156"/>
                <a:gd name="T17" fmla="*/ 144 w 144"/>
                <a:gd name="T18" fmla="*/ 156 h 156"/>
              </a:gdLst>
              <a:ahLst/>
              <a:cxnLst>
                <a:cxn ang="T10">
                  <a:pos x="T0" y="T1"/>
                </a:cxn>
                <a:cxn ang="T11">
                  <a:pos x="T2" y="T3"/>
                </a:cxn>
                <a:cxn ang="T12">
                  <a:pos x="T4" y="T5"/>
                </a:cxn>
                <a:cxn ang="T13">
                  <a:pos x="T6" y="T7"/>
                </a:cxn>
                <a:cxn ang="T14">
                  <a:pos x="T8" y="T9"/>
                </a:cxn>
              </a:cxnLst>
              <a:rect l="T15" t="T16" r="T17" b="T18"/>
              <a:pathLst>
                <a:path w="144" h="156">
                  <a:moveTo>
                    <a:pt x="0" y="155"/>
                  </a:moveTo>
                  <a:lnTo>
                    <a:pt x="0" y="0"/>
                  </a:lnTo>
                  <a:lnTo>
                    <a:pt x="143" y="0"/>
                  </a:lnTo>
                  <a:lnTo>
                    <a:pt x="143" y="155"/>
                  </a:lnTo>
                  <a:lnTo>
                    <a:pt x="0" y="155"/>
                  </a:lnTo>
                </a:path>
              </a:pathLst>
            </a:custGeom>
            <a:solidFill>
              <a:srgbClr val="8CF4EA"/>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214" name="Freeform 67"/>
            <p:cNvSpPr>
              <a:spLocks/>
            </p:cNvSpPr>
            <p:nvPr/>
          </p:nvSpPr>
          <p:spPr bwMode="auto">
            <a:xfrm>
              <a:off x="3638" y="2962"/>
              <a:ext cx="145" cy="156"/>
            </a:xfrm>
            <a:custGeom>
              <a:avLst/>
              <a:gdLst>
                <a:gd name="T0" fmla="*/ 0 w 145"/>
                <a:gd name="T1" fmla="*/ 155 h 156"/>
                <a:gd name="T2" fmla="*/ 0 w 145"/>
                <a:gd name="T3" fmla="*/ 0 h 156"/>
                <a:gd name="T4" fmla="*/ 144 w 145"/>
                <a:gd name="T5" fmla="*/ 0 h 156"/>
                <a:gd name="T6" fmla="*/ 144 w 145"/>
                <a:gd name="T7" fmla="*/ 155 h 156"/>
                <a:gd name="T8" fmla="*/ 0 w 145"/>
                <a:gd name="T9" fmla="*/ 155 h 156"/>
                <a:gd name="T10" fmla="*/ 0 60000 65536"/>
                <a:gd name="T11" fmla="*/ 0 60000 65536"/>
                <a:gd name="T12" fmla="*/ 0 60000 65536"/>
                <a:gd name="T13" fmla="*/ 0 60000 65536"/>
                <a:gd name="T14" fmla="*/ 0 60000 65536"/>
                <a:gd name="T15" fmla="*/ 0 w 145"/>
                <a:gd name="T16" fmla="*/ 0 h 156"/>
                <a:gd name="T17" fmla="*/ 145 w 145"/>
                <a:gd name="T18" fmla="*/ 156 h 156"/>
              </a:gdLst>
              <a:ahLst/>
              <a:cxnLst>
                <a:cxn ang="T10">
                  <a:pos x="T0" y="T1"/>
                </a:cxn>
                <a:cxn ang="T11">
                  <a:pos x="T2" y="T3"/>
                </a:cxn>
                <a:cxn ang="T12">
                  <a:pos x="T4" y="T5"/>
                </a:cxn>
                <a:cxn ang="T13">
                  <a:pos x="T6" y="T7"/>
                </a:cxn>
                <a:cxn ang="T14">
                  <a:pos x="T8" y="T9"/>
                </a:cxn>
              </a:cxnLst>
              <a:rect l="T15" t="T16" r="T17" b="T18"/>
              <a:pathLst>
                <a:path w="145" h="156">
                  <a:moveTo>
                    <a:pt x="0" y="155"/>
                  </a:moveTo>
                  <a:lnTo>
                    <a:pt x="0" y="0"/>
                  </a:lnTo>
                  <a:lnTo>
                    <a:pt x="144" y="0"/>
                  </a:lnTo>
                  <a:lnTo>
                    <a:pt x="144" y="155"/>
                  </a:lnTo>
                  <a:lnTo>
                    <a:pt x="0" y="155"/>
                  </a:lnTo>
                </a:path>
              </a:pathLst>
            </a:custGeom>
            <a:solidFill>
              <a:srgbClr val="8CF4EA"/>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215" name="Freeform 68"/>
            <p:cNvSpPr>
              <a:spLocks/>
            </p:cNvSpPr>
            <p:nvPr/>
          </p:nvSpPr>
          <p:spPr bwMode="auto">
            <a:xfrm>
              <a:off x="4307" y="2962"/>
              <a:ext cx="144" cy="156"/>
            </a:xfrm>
            <a:custGeom>
              <a:avLst/>
              <a:gdLst>
                <a:gd name="T0" fmla="*/ 0 w 144"/>
                <a:gd name="T1" fmla="*/ 155 h 156"/>
                <a:gd name="T2" fmla="*/ 0 w 144"/>
                <a:gd name="T3" fmla="*/ 0 h 156"/>
                <a:gd name="T4" fmla="*/ 143 w 144"/>
                <a:gd name="T5" fmla="*/ 0 h 156"/>
                <a:gd name="T6" fmla="*/ 143 w 144"/>
                <a:gd name="T7" fmla="*/ 155 h 156"/>
                <a:gd name="T8" fmla="*/ 0 w 144"/>
                <a:gd name="T9" fmla="*/ 155 h 156"/>
                <a:gd name="T10" fmla="*/ 0 60000 65536"/>
                <a:gd name="T11" fmla="*/ 0 60000 65536"/>
                <a:gd name="T12" fmla="*/ 0 60000 65536"/>
                <a:gd name="T13" fmla="*/ 0 60000 65536"/>
                <a:gd name="T14" fmla="*/ 0 60000 65536"/>
                <a:gd name="T15" fmla="*/ 0 w 144"/>
                <a:gd name="T16" fmla="*/ 0 h 156"/>
                <a:gd name="T17" fmla="*/ 144 w 144"/>
                <a:gd name="T18" fmla="*/ 156 h 156"/>
              </a:gdLst>
              <a:ahLst/>
              <a:cxnLst>
                <a:cxn ang="T10">
                  <a:pos x="T0" y="T1"/>
                </a:cxn>
                <a:cxn ang="T11">
                  <a:pos x="T2" y="T3"/>
                </a:cxn>
                <a:cxn ang="T12">
                  <a:pos x="T4" y="T5"/>
                </a:cxn>
                <a:cxn ang="T13">
                  <a:pos x="T6" y="T7"/>
                </a:cxn>
                <a:cxn ang="T14">
                  <a:pos x="T8" y="T9"/>
                </a:cxn>
              </a:cxnLst>
              <a:rect l="T15" t="T16" r="T17" b="T18"/>
              <a:pathLst>
                <a:path w="144" h="156">
                  <a:moveTo>
                    <a:pt x="0" y="155"/>
                  </a:moveTo>
                  <a:lnTo>
                    <a:pt x="0" y="0"/>
                  </a:lnTo>
                  <a:lnTo>
                    <a:pt x="143" y="0"/>
                  </a:lnTo>
                  <a:lnTo>
                    <a:pt x="143" y="155"/>
                  </a:lnTo>
                  <a:lnTo>
                    <a:pt x="0" y="155"/>
                  </a:lnTo>
                </a:path>
              </a:pathLst>
            </a:custGeom>
            <a:solidFill>
              <a:srgbClr val="8CF4EA"/>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216" name="Freeform 69"/>
            <p:cNvSpPr>
              <a:spLocks/>
            </p:cNvSpPr>
            <p:nvPr/>
          </p:nvSpPr>
          <p:spPr bwMode="auto">
            <a:xfrm>
              <a:off x="3955" y="3028"/>
              <a:ext cx="25" cy="36"/>
            </a:xfrm>
            <a:custGeom>
              <a:avLst/>
              <a:gdLst>
                <a:gd name="T0" fmla="*/ 24 w 25"/>
                <a:gd name="T1" fmla="*/ 18 h 36"/>
                <a:gd name="T2" fmla="*/ 11 w 25"/>
                <a:gd name="T3" fmla="*/ 0 h 36"/>
                <a:gd name="T4" fmla="*/ 0 w 25"/>
                <a:gd name="T5" fmla="*/ 18 h 36"/>
                <a:gd name="T6" fmla="*/ 11 w 25"/>
                <a:gd name="T7" fmla="*/ 35 h 36"/>
                <a:gd name="T8" fmla="*/ 24 w 25"/>
                <a:gd name="T9" fmla="*/ 18 h 36"/>
                <a:gd name="T10" fmla="*/ 0 60000 65536"/>
                <a:gd name="T11" fmla="*/ 0 60000 65536"/>
                <a:gd name="T12" fmla="*/ 0 60000 65536"/>
                <a:gd name="T13" fmla="*/ 0 60000 65536"/>
                <a:gd name="T14" fmla="*/ 0 60000 65536"/>
                <a:gd name="T15" fmla="*/ 0 w 25"/>
                <a:gd name="T16" fmla="*/ 0 h 36"/>
                <a:gd name="T17" fmla="*/ 25 w 25"/>
                <a:gd name="T18" fmla="*/ 36 h 36"/>
              </a:gdLst>
              <a:ahLst/>
              <a:cxnLst>
                <a:cxn ang="T10">
                  <a:pos x="T0" y="T1"/>
                </a:cxn>
                <a:cxn ang="T11">
                  <a:pos x="T2" y="T3"/>
                </a:cxn>
                <a:cxn ang="T12">
                  <a:pos x="T4" y="T5"/>
                </a:cxn>
                <a:cxn ang="T13">
                  <a:pos x="T6" y="T7"/>
                </a:cxn>
                <a:cxn ang="T14">
                  <a:pos x="T8" y="T9"/>
                </a:cxn>
              </a:cxnLst>
              <a:rect l="T15" t="T16" r="T17" b="T18"/>
              <a:pathLst>
                <a:path w="25" h="36">
                  <a:moveTo>
                    <a:pt x="24" y="18"/>
                  </a:moveTo>
                  <a:lnTo>
                    <a:pt x="11" y="0"/>
                  </a:lnTo>
                  <a:lnTo>
                    <a:pt x="0" y="18"/>
                  </a:lnTo>
                  <a:lnTo>
                    <a:pt x="11" y="35"/>
                  </a:lnTo>
                  <a:lnTo>
                    <a:pt x="24" y="18"/>
                  </a:lnTo>
                </a:path>
              </a:pathLst>
            </a:custGeom>
            <a:solidFill>
              <a:srgbClr val="8CF4EA"/>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217" name="Freeform 70"/>
            <p:cNvSpPr>
              <a:spLocks/>
            </p:cNvSpPr>
            <p:nvPr/>
          </p:nvSpPr>
          <p:spPr bwMode="auto">
            <a:xfrm>
              <a:off x="4039" y="3028"/>
              <a:ext cx="24" cy="36"/>
            </a:xfrm>
            <a:custGeom>
              <a:avLst/>
              <a:gdLst>
                <a:gd name="T0" fmla="*/ 23 w 24"/>
                <a:gd name="T1" fmla="*/ 18 h 36"/>
                <a:gd name="T2" fmla="*/ 11 w 24"/>
                <a:gd name="T3" fmla="*/ 0 h 36"/>
                <a:gd name="T4" fmla="*/ 0 w 24"/>
                <a:gd name="T5" fmla="*/ 18 h 36"/>
                <a:gd name="T6" fmla="*/ 11 w 24"/>
                <a:gd name="T7" fmla="*/ 35 h 36"/>
                <a:gd name="T8" fmla="*/ 23 w 24"/>
                <a:gd name="T9" fmla="*/ 18 h 36"/>
                <a:gd name="T10" fmla="*/ 0 60000 65536"/>
                <a:gd name="T11" fmla="*/ 0 60000 65536"/>
                <a:gd name="T12" fmla="*/ 0 60000 65536"/>
                <a:gd name="T13" fmla="*/ 0 60000 65536"/>
                <a:gd name="T14" fmla="*/ 0 60000 65536"/>
                <a:gd name="T15" fmla="*/ 0 w 24"/>
                <a:gd name="T16" fmla="*/ 0 h 36"/>
                <a:gd name="T17" fmla="*/ 24 w 24"/>
                <a:gd name="T18" fmla="*/ 36 h 36"/>
              </a:gdLst>
              <a:ahLst/>
              <a:cxnLst>
                <a:cxn ang="T10">
                  <a:pos x="T0" y="T1"/>
                </a:cxn>
                <a:cxn ang="T11">
                  <a:pos x="T2" y="T3"/>
                </a:cxn>
                <a:cxn ang="T12">
                  <a:pos x="T4" y="T5"/>
                </a:cxn>
                <a:cxn ang="T13">
                  <a:pos x="T6" y="T7"/>
                </a:cxn>
                <a:cxn ang="T14">
                  <a:pos x="T8" y="T9"/>
                </a:cxn>
              </a:cxnLst>
              <a:rect l="T15" t="T16" r="T17" b="T18"/>
              <a:pathLst>
                <a:path w="24" h="36">
                  <a:moveTo>
                    <a:pt x="23" y="18"/>
                  </a:moveTo>
                  <a:lnTo>
                    <a:pt x="11" y="0"/>
                  </a:lnTo>
                  <a:lnTo>
                    <a:pt x="0" y="18"/>
                  </a:lnTo>
                  <a:lnTo>
                    <a:pt x="11" y="35"/>
                  </a:lnTo>
                  <a:lnTo>
                    <a:pt x="23" y="18"/>
                  </a:lnTo>
                </a:path>
              </a:pathLst>
            </a:custGeom>
            <a:solidFill>
              <a:srgbClr val="8CF4EA"/>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sp>
          <p:nvSpPr>
            <p:cNvPr id="92218" name="Freeform 71"/>
            <p:cNvSpPr>
              <a:spLocks/>
            </p:cNvSpPr>
            <p:nvPr/>
          </p:nvSpPr>
          <p:spPr bwMode="auto">
            <a:xfrm>
              <a:off x="4128" y="3028"/>
              <a:ext cx="25" cy="36"/>
            </a:xfrm>
            <a:custGeom>
              <a:avLst/>
              <a:gdLst>
                <a:gd name="T0" fmla="*/ 24 w 25"/>
                <a:gd name="T1" fmla="*/ 18 h 36"/>
                <a:gd name="T2" fmla="*/ 11 w 25"/>
                <a:gd name="T3" fmla="*/ 0 h 36"/>
                <a:gd name="T4" fmla="*/ 0 w 25"/>
                <a:gd name="T5" fmla="*/ 18 h 36"/>
                <a:gd name="T6" fmla="*/ 11 w 25"/>
                <a:gd name="T7" fmla="*/ 35 h 36"/>
                <a:gd name="T8" fmla="*/ 24 w 25"/>
                <a:gd name="T9" fmla="*/ 18 h 36"/>
                <a:gd name="T10" fmla="*/ 0 60000 65536"/>
                <a:gd name="T11" fmla="*/ 0 60000 65536"/>
                <a:gd name="T12" fmla="*/ 0 60000 65536"/>
                <a:gd name="T13" fmla="*/ 0 60000 65536"/>
                <a:gd name="T14" fmla="*/ 0 60000 65536"/>
                <a:gd name="T15" fmla="*/ 0 w 25"/>
                <a:gd name="T16" fmla="*/ 0 h 36"/>
                <a:gd name="T17" fmla="*/ 25 w 25"/>
                <a:gd name="T18" fmla="*/ 36 h 36"/>
              </a:gdLst>
              <a:ahLst/>
              <a:cxnLst>
                <a:cxn ang="T10">
                  <a:pos x="T0" y="T1"/>
                </a:cxn>
                <a:cxn ang="T11">
                  <a:pos x="T2" y="T3"/>
                </a:cxn>
                <a:cxn ang="T12">
                  <a:pos x="T4" y="T5"/>
                </a:cxn>
                <a:cxn ang="T13">
                  <a:pos x="T6" y="T7"/>
                </a:cxn>
                <a:cxn ang="T14">
                  <a:pos x="T8" y="T9"/>
                </a:cxn>
              </a:cxnLst>
              <a:rect l="T15" t="T16" r="T17" b="T18"/>
              <a:pathLst>
                <a:path w="25" h="36">
                  <a:moveTo>
                    <a:pt x="24" y="18"/>
                  </a:moveTo>
                  <a:lnTo>
                    <a:pt x="11" y="0"/>
                  </a:lnTo>
                  <a:lnTo>
                    <a:pt x="0" y="18"/>
                  </a:lnTo>
                  <a:lnTo>
                    <a:pt x="11" y="35"/>
                  </a:lnTo>
                  <a:lnTo>
                    <a:pt x="24" y="18"/>
                  </a:lnTo>
                </a:path>
              </a:pathLst>
            </a:custGeom>
            <a:solidFill>
              <a:srgbClr val="8CF4EA"/>
            </a:solidFill>
            <a:ln w="12700" cap="rnd">
              <a:solidFill>
                <a:srgbClr val="000000"/>
              </a:solidFill>
              <a:round/>
              <a:headEnd type="none" w="sm" len="sm"/>
              <a:tailEnd type="none" w="sm" len="sm"/>
            </a:ln>
          </p:spPr>
          <p:txBody>
            <a:bodyPr/>
            <a:lstStyle/>
            <a:p>
              <a:endParaRPr lang="en-US" sz="2400">
                <a:solidFill>
                  <a:srgbClr val="CF0E30"/>
                </a:solidFill>
                <a:latin typeface="Book Antiqua" charset="0"/>
                <a:ea typeface="ＭＳ Ｐゴシック" charset="0"/>
                <a:cs typeface="ＭＳ Ｐゴシック" charset="0"/>
              </a:endParaRPr>
            </a:p>
          </p:txBody>
        </p:sp>
      </p:grpSp>
      <p:cxnSp>
        <p:nvCxnSpPr>
          <p:cNvPr id="92210" name="AutoShape 73"/>
          <p:cNvCxnSpPr>
            <a:cxnSpLocks noChangeShapeType="1"/>
            <a:stCxn id="92200" idx="0"/>
          </p:cNvCxnSpPr>
          <p:nvPr/>
        </p:nvCxnSpPr>
        <p:spPr bwMode="auto">
          <a:xfrm rot="5400000" flipH="1">
            <a:off x="5597525" y="5346700"/>
            <a:ext cx="365125" cy="257175"/>
          </a:xfrm>
          <a:prstGeom prst="curvedConnector3">
            <a:avLst>
              <a:gd name="adj1" fmla="val 50000"/>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cxnSp>
      <p:cxnSp>
        <p:nvCxnSpPr>
          <p:cNvPr id="92211" name="AutoShape 74"/>
          <p:cNvCxnSpPr>
            <a:cxnSpLocks noChangeShapeType="1"/>
            <a:endCxn id="92215" idx="4"/>
          </p:cNvCxnSpPr>
          <p:nvPr/>
        </p:nvCxnSpPr>
        <p:spPr bwMode="auto">
          <a:xfrm flipV="1">
            <a:off x="5651500" y="4545013"/>
            <a:ext cx="388938" cy="350837"/>
          </a:xfrm>
          <a:prstGeom prst="straightConnector1">
            <a:avLst/>
          </a:prstGeom>
          <a:noFill/>
          <a:ln w="12700">
            <a:solidFill>
              <a:schemeClr val="tx1"/>
            </a:solidFill>
            <a:round/>
            <a:headEnd type="none" w="sm" len="sm"/>
            <a:tailEnd type="triangle" w="sm" len="sm"/>
          </a:ln>
          <a:extLst>
            <a:ext uri="{909E8E84-426E-40dd-AFC4-6F175D3DCCD1}">
              <a14:hiddenFill xmlns="" xmlns:a14="http://schemas.microsoft.com/office/drawing/2010/main">
                <a:noFill/>
              </a14:hiddenFill>
            </a:ext>
          </a:extLst>
        </p:spPr>
      </p:cxnSp>
      <p:sp>
        <p:nvSpPr>
          <p:cNvPr id="92212" name="Rectangle 75"/>
          <p:cNvSpPr>
            <a:spLocks noChangeArrowheads="1"/>
          </p:cNvSpPr>
          <p:nvPr/>
        </p:nvSpPr>
        <p:spPr bwMode="auto">
          <a:xfrm>
            <a:off x="4613275" y="3600450"/>
            <a:ext cx="15890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latin typeface="Times New Roman" charset="0"/>
                <a:ea typeface="ＭＳ Ｐゴシック" charset="0"/>
                <a:cs typeface="ＭＳ Ｐゴシック" charset="0"/>
              </a:rPr>
              <a:t>k-buffer hashtable</a:t>
            </a:r>
          </a:p>
        </p:txBody>
      </p:sp>
    </p:spTree>
    <p:extLst>
      <p:ext uri="{BB962C8B-B14F-4D97-AF65-F5344CB8AC3E}">
        <p14:creationId xmlns:p14="http://schemas.microsoft.com/office/powerpoint/2010/main" val="5724419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458233" y="1049867"/>
            <a:ext cx="8229600" cy="5511800"/>
          </a:xfrm>
        </p:spPr>
        <p:txBody>
          <a:bodyPr>
            <a:normAutofit fontScale="92500" lnSpcReduction="10000"/>
          </a:bodyPr>
          <a:lstStyle/>
          <a:p>
            <a:r>
              <a:rPr lang="en-US" dirty="0" smtClean="0"/>
              <a:t>SELECT seniority, COUNT(*) FROM Students</a:t>
            </a:r>
            <a:br>
              <a:rPr lang="en-US" dirty="0" smtClean="0"/>
            </a:br>
            <a:r>
              <a:rPr lang="en-US" dirty="0" smtClean="0"/>
              <a:t>GROUP BY seniority;</a:t>
            </a:r>
          </a:p>
          <a:p>
            <a:endParaRPr lang="en-US" dirty="0" smtClean="0"/>
          </a:p>
          <a:p>
            <a:endParaRPr lang="en-US" dirty="0"/>
          </a:p>
          <a:p>
            <a:endParaRPr lang="en-US" dirty="0" smtClean="0"/>
          </a:p>
          <a:p>
            <a:endParaRPr lang="en-US" dirty="0"/>
          </a:p>
          <a:p>
            <a:r>
              <a:rPr lang="en-US" dirty="0" smtClean="0"/>
              <a:t>How could we answer this query?</a:t>
            </a:r>
          </a:p>
          <a:p>
            <a:pPr lvl="1"/>
            <a:r>
              <a:rPr lang="en-US" dirty="0" smtClean="0"/>
              <a:t>Sort, then scan</a:t>
            </a:r>
          </a:p>
          <a:p>
            <a:pPr lvl="1"/>
            <a:r>
              <a:rPr lang="en-US" dirty="0" smtClean="0"/>
              <a:t>Scan and keep 4 numbers in memory</a:t>
            </a:r>
          </a:p>
          <a:p>
            <a:pPr lvl="1"/>
            <a:r>
              <a:rPr lang="en-US" dirty="0" smtClean="0"/>
              <a:t>Use an index on (seniority)</a:t>
            </a:r>
          </a:p>
          <a:p>
            <a:pPr lvl="1"/>
            <a:r>
              <a:rPr lang="en-US" dirty="0" smtClean="0"/>
              <a:t>Use catalogs?</a:t>
            </a:r>
          </a:p>
        </p:txBody>
      </p:sp>
      <p:graphicFrame>
        <p:nvGraphicFramePr>
          <p:cNvPr id="4" name="Table 3"/>
          <p:cNvGraphicFramePr>
            <a:graphicFrameLocks noGrp="1"/>
          </p:cNvGraphicFramePr>
          <p:nvPr>
            <p:extLst>
              <p:ext uri="{D42A27DB-BD31-4B8C-83A1-F6EECF244321}">
                <p14:modId xmlns:p14="http://schemas.microsoft.com/office/powerpoint/2010/main" val="1132804119"/>
              </p:ext>
            </p:extLst>
          </p:nvPr>
        </p:nvGraphicFramePr>
        <p:xfrm>
          <a:off x="4868333" y="2286000"/>
          <a:ext cx="3886200" cy="1625600"/>
        </p:xfrm>
        <a:graphic>
          <a:graphicData uri="http://schemas.openxmlformats.org/drawingml/2006/table">
            <a:tbl>
              <a:tblPr firstRow="1" bandRow="1">
                <a:tableStyleId>{5C22544A-7EE6-4342-B048-85BDC9FD1C3A}</a:tableStyleId>
              </a:tblPr>
              <a:tblGrid>
                <a:gridCol w="1943100"/>
                <a:gridCol w="1943100"/>
              </a:tblGrid>
              <a:tr h="325120">
                <a:tc>
                  <a:txBody>
                    <a:bodyPr/>
                    <a:lstStyle/>
                    <a:p>
                      <a:r>
                        <a:rPr lang="en-US" sz="1400" dirty="0" smtClean="0"/>
                        <a:t>seniority</a:t>
                      </a:r>
                      <a:endParaRPr lang="en-US" sz="1400" dirty="0"/>
                    </a:p>
                  </a:txBody>
                  <a:tcPr/>
                </a:tc>
                <a:tc>
                  <a:txBody>
                    <a:bodyPr/>
                    <a:lstStyle/>
                    <a:p>
                      <a:r>
                        <a:rPr lang="en-US" sz="1400" dirty="0" smtClean="0"/>
                        <a:t>COUNT(*)</a:t>
                      </a:r>
                      <a:endParaRPr lang="en-US" sz="1400" dirty="0"/>
                    </a:p>
                  </a:txBody>
                  <a:tcPr/>
                </a:tc>
              </a:tr>
              <a:tr h="325120">
                <a:tc>
                  <a:txBody>
                    <a:bodyPr/>
                    <a:lstStyle/>
                    <a:p>
                      <a:r>
                        <a:rPr lang="en-US" sz="1400" dirty="0" smtClean="0"/>
                        <a:t>Freshman</a:t>
                      </a:r>
                      <a:endParaRPr lang="en-US" sz="1400" dirty="0"/>
                    </a:p>
                  </a:txBody>
                  <a:tcPr/>
                </a:tc>
                <a:tc>
                  <a:txBody>
                    <a:bodyPr/>
                    <a:lstStyle/>
                    <a:p>
                      <a:r>
                        <a:rPr lang="en-US" sz="1400" dirty="0" smtClean="0"/>
                        <a:t>47</a:t>
                      </a:r>
                      <a:endParaRPr lang="en-US" sz="1400" dirty="0"/>
                    </a:p>
                  </a:txBody>
                  <a:tcPr/>
                </a:tc>
              </a:tr>
              <a:tr h="325120">
                <a:tc>
                  <a:txBody>
                    <a:bodyPr/>
                    <a:lstStyle/>
                    <a:p>
                      <a:r>
                        <a:rPr lang="en-US" sz="1400" dirty="0" smtClean="0"/>
                        <a:t>Sophomore</a:t>
                      </a:r>
                      <a:endParaRPr lang="en-US" sz="1400" dirty="0"/>
                    </a:p>
                  </a:txBody>
                  <a:tcPr/>
                </a:tc>
                <a:tc>
                  <a:txBody>
                    <a:bodyPr/>
                    <a:lstStyle/>
                    <a:p>
                      <a:r>
                        <a:rPr lang="en-US" sz="1400" dirty="0" smtClean="0"/>
                        <a:t>62</a:t>
                      </a:r>
                      <a:endParaRPr lang="en-US" sz="1400" dirty="0"/>
                    </a:p>
                  </a:txBody>
                  <a:tcPr/>
                </a:tc>
              </a:tr>
              <a:tr h="325120">
                <a:tc>
                  <a:txBody>
                    <a:bodyPr/>
                    <a:lstStyle/>
                    <a:p>
                      <a:r>
                        <a:rPr lang="en-US" sz="1400" dirty="0" smtClean="0"/>
                        <a:t>Junior</a:t>
                      </a:r>
                      <a:endParaRPr lang="en-US" sz="1400" dirty="0"/>
                    </a:p>
                  </a:txBody>
                  <a:tcPr/>
                </a:tc>
                <a:tc>
                  <a:txBody>
                    <a:bodyPr/>
                    <a:lstStyle/>
                    <a:p>
                      <a:r>
                        <a:rPr lang="en-US" sz="1400" dirty="0" smtClean="0"/>
                        <a:t>85</a:t>
                      </a:r>
                      <a:endParaRPr lang="en-US" sz="1400" dirty="0"/>
                    </a:p>
                  </a:txBody>
                  <a:tcPr/>
                </a:tc>
              </a:tr>
              <a:tr h="325120">
                <a:tc>
                  <a:txBody>
                    <a:bodyPr/>
                    <a:lstStyle/>
                    <a:p>
                      <a:r>
                        <a:rPr lang="en-US" sz="1400" dirty="0" smtClean="0"/>
                        <a:t>Senior</a:t>
                      </a:r>
                      <a:endParaRPr lang="en-US" sz="1400" dirty="0"/>
                    </a:p>
                  </a:txBody>
                  <a:tcPr/>
                </a:tc>
                <a:tc>
                  <a:txBody>
                    <a:bodyPr/>
                    <a:lstStyle/>
                    <a:p>
                      <a:r>
                        <a:rPr lang="en-US" sz="1400" dirty="0" smtClean="0"/>
                        <a:t>70</a:t>
                      </a:r>
                      <a:endParaRPr lang="en-US" sz="1400" dirty="0"/>
                    </a:p>
                  </a:txBody>
                  <a:tcPr/>
                </a:tc>
              </a:tr>
            </a:tbl>
          </a:graphicData>
        </a:graphic>
      </p:graphicFrame>
    </p:spTree>
    <p:extLst>
      <p:ext uri="{BB962C8B-B14F-4D97-AF65-F5344CB8AC3E}">
        <p14:creationId xmlns:p14="http://schemas.microsoft.com/office/powerpoint/2010/main" val="157871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7867" y="423333"/>
            <a:ext cx="7772400" cy="5105400"/>
          </a:xfrm>
        </p:spPr>
        <p:txBody>
          <a:bodyPr/>
          <a:lstStyle/>
          <a:p>
            <a:r>
              <a:rPr lang="en-US" dirty="0" smtClean="0"/>
              <a:t>Let’s take a look at the “Partition” phase.</a:t>
            </a:r>
          </a:p>
          <a:p>
            <a:pPr lvl="1"/>
            <a:r>
              <a:rPr lang="en-US" dirty="0" smtClean="0"/>
              <a:t>Add a hash table.</a:t>
            </a:r>
          </a:p>
          <a:p>
            <a:pPr lvl="1"/>
            <a:r>
              <a:rPr lang="en-US" dirty="0" smtClean="0"/>
              <a:t>Instead of writing data to disk, put it in the hash table if there’s room.</a:t>
            </a:r>
          </a:p>
          <a:p>
            <a:pPr lvl="1"/>
            <a:r>
              <a:rPr lang="en-US" dirty="0" smtClean="0"/>
              <a:t>Keep running totals for each </a:t>
            </a:r>
            <a:r>
              <a:rPr lang="en-US" dirty="0" err="1" smtClean="0"/>
              <a:t>GroupVal</a:t>
            </a:r>
            <a:r>
              <a:rPr lang="en-US" dirty="0" smtClean="0"/>
              <a:t>.</a:t>
            </a:r>
          </a:p>
        </p:txBody>
      </p:sp>
      <p:sp>
        <p:nvSpPr>
          <p:cNvPr id="4" name="Title 1"/>
          <p:cNvSpPr txBox="1">
            <a:spLocks/>
          </p:cNvSpPr>
          <p:nvPr/>
        </p:nvSpPr>
        <p:spPr bwMode="auto">
          <a:xfrm>
            <a:off x="457200" y="274638"/>
            <a:ext cx="8229600"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b="0" i="0">
                <a:solidFill>
                  <a:schemeClr val="tx1"/>
                </a:solidFill>
                <a:latin typeface="Helvetica Neue Light"/>
                <a:ea typeface="+mj-ea"/>
                <a:cs typeface="Osaka" charset="-128"/>
              </a:defRPr>
            </a:lvl1pPr>
            <a:lvl2pPr algn="l" rtl="0" eaLnBrk="0" fontAlgn="base" hangingPunct="0">
              <a:spcBef>
                <a:spcPct val="0"/>
              </a:spcBef>
              <a:spcAft>
                <a:spcPct val="0"/>
              </a:spcAft>
              <a:defRPr sz="3600">
                <a:solidFill>
                  <a:srgbClr val="0000FF"/>
                </a:solidFill>
                <a:latin typeface="Tahoma" pitchFamily="1" charset="0"/>
                <a:ea typeface="Osaka" pitchFamily="1" charset="-128"/>
                <a:cs typeface="Osaka" charset="-128"/>
              </a:defRPr>
            </a:lvl2pPr>
            <a:lvl3pPr algn="l" rtl="0" eaLnBrk="0" fontAlgn="base" hangingPunct="0">
              <a:spcBef>
                <a:spcPct val="0"/>
              </a:spcBef>
              <a:spcAft>
                <a:spcPct val="0"/>
              </a:spcAft>
              <a:defRPr sz="3600">
                <a:solidFill>
                  <a:srgbClr val="0000FF"/>
                </a:solidFill>
                <a:latin typeface="Tahoma" pitchFamily="1" charset="0"/>
                <a:ea typeface="Osaka" pitchFamily="1" charset="-128"/>
                <a:cs typeface="Osaka" charset="-128"/>
              </a:defRPr>
            </a:lvl3pPr>
            <a:lvl4pPr algn="l" rtl="0" eaLnBrk="0" fontAlgn="base" hangingPunct="0">
              <a:spcBef>
                <a:spcPct val="0"/>
              </a:spcBef>
              <a:spcAft>
                <a:spcPct val="0"/>
              </a:spcAft>
              <a:defRPr sz="3600">
                <a:solidFill>
                  <a:srgbClr val="0000FF"/>
                </a:solidFill>
                <a:latin typeface="Tahoma" pitchFamily="1" charset="0"/>
                <a:ea typeface="Osaka" pitchFamily="1" charset="-128"/>
                <a:cs typeface="Osaka" charset="-128"/>
              </a:defRPr>
            </a:lvl4pPr>
            <a:lvl5pPr algn="l" rtl="0" eaLnBrk="0" fontAlgn="base" hangingPunct="0">
              <a:spcBef>
                <a:spcPct val="0"/>
              </a:spcBef>
              <a:spcAft>
                <a:spcPct val="0"/>
              </a:spcAft>
              <a:defRPr sz="3600">
                <a:solidFill>
                  <a:srgbClr val="0000FF"/>
                </a:solidFill>
                <a:latin typeface="Tahoma" pitchFamily="1" charset="0"/>
                <a:ea typeface="Osaka" pitchFamily="1" charset="-128"/>
                <a:cs typeface="Osaka" charset="-128"/>
              </a:defRPr>
            </a:lvl5pPr>
            <a:lvl6pPr marL="457200" algn="l" rtl="0" fontAlgn="base">
              <a:spcBef>
                <a:spcPct val="0"/>
              </a:spcBef>
              <a:spcAft>
                <a:spcPct val="0"/>
              </a:spcAft>
              <a:defRPr sz="3600">
                <a:solidFill>
                  <a:srgbClr val="0000FF"/>
                </a:solidFill>
                <a:latin typeface="Tahoma" pitchFamily="1" charset="0"/>
                <a:ea typeface="Osaka" pitchFamily="1" charset="-128"/>
              </a:defRPr>
            </a:lvl6pPr>
            <a:lvl7pPr marL="914400" algn="l" rtl="0" fontAlgn="base">
              <a:spcBef>
                <a:spcPct val="0"/>
              </a:spcBef>
              <a:spcAft>
                <a:spcPct val="0"/>
              </a:spcAft>
              <a:defRPr sz="3600">
                <a:solidFill>
                  <a:srgbClr val="0000FF"/>
                </a:solidFill>
                <a:latin typeface="Tahoma" pitchFamily="1" charset="0"/>
                <a:ea typeface="Osaka" pitchFamily="1" charset="-128"/>
              </a:defRPr>
            </a:lvl7pPr>
            <a:lvl8pPr marL="1371600" algn="l" rtl="0" fontAlgn="base">
              <a:spcBef>
                <a:spcPct val="0"/>
              </a:spcBef>
              <a:spcAft>
                <a:spcPct val="0"/>
              </a:spcAft>
              <a:defRPr sz="3600">
                <a:solidFill>
                  <a:srgbClr val="0000FF"/>
                </a:solidFill>
                <a:latin typeface="Tahoma" pitchFamily="1" charset="0"/>
                <a:ea typeface="Osaka" pitchFamily="1" charset="-128"/>
              </a:defRPr>
            </a:lvl8pPr>
            <a:lvl9pPr marL="1828800" algn="l" rtl="0" fontAlgn="base">
              <a:spcBef>
                <a:spcPct val="0"/>
              </a:spcBef>
              <a:spcAft>
                <a:spcPct val="0"/>
              </a:spcAft>
              <a:defRPr sz="3600">
                <a:solidFill>
                  <a:srgbClr val="0000FF"/>
                </a:solidFill>
                <a:latin typeface="Tahoma" pitchFamily="1" charset="0"/>
                <a:ea typeface="Osaka" pitchFamily="1" charset="-128"/>
              </a:defRPr>
            </a:lvl9pPr>
          </a:lstStyle>
          <a:p>
            <a:r>
              <a:rPr lang="en-US" kern="0" dirty="0" smtClean="0"/>
              <a:t>Hybrid Hashing</a:t>
            </a:r>
            <a:endParaRPr lang="en-US" kern="0" dirty="0"/>
          </a:p>
        </p:txBody>
      </p:sp>
    </p:spTree>
    <p:extLst>
      <p:ext uri="{BB962C8B-B14F-4D97-AF65-F5344CB8AC3E}">
        <p14:creationId xmlns:p14="http://schemas.microsoft.com/office/powerpoint/2010/main" val="190929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2971800" y="1600200"/>
            <a:ext cx="12192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smtClean="0"/>
              <a:t>So: 12</a:t>
            </a:r>
            <a:br>
              <a:rPr lang="en-US" sz="1400" dirty="0" smtClean="0"/>
            </a:br>
            <a:r>
              <a:rPr lang="en-US" sz="1400" dirty="0" smtClean="0"/>
              <a:t>Fr: 13</a:t>
            </a:r>
            <a:br>
              <a:rPr lang="en-US" sz="1400" dirty="0" smtClean="0"/>
            </a:br>
            <a:r>
              <a:rPr lang="en-US" sz="1400" dirty="0" err="1" smtClean="0"/>
              <a:t>Jr</a:t>
            </a:r>
            <a:r>
              <a:rPr lang="en-US" sz="1400" dirty="0" smtClean="0"/>
              <a:t>: 8</a:t>
            </a:r>
            <a:br>
              <a:rPr lang="en-US" sz="1400" dirty="0" smtClean="0"/>
            </a:br>
            <a:r>
              <a:rPr lang="en-US" sz="1400" dirty="0" err="1" smtClean="0"/>
              <a:t>Sn</a:t>
            </a:r>
            <a:r>
              <a:rPr lang="en-US" sz="1400" dirty="0" smtClean="0"/>
              <a:t>: 20</a:t>
            </a:r>
            <a:endParaRPr lang="en-US" sz="1400" dirty="0"/>
          </a:p>
        </p:txBody>
      </p:sp>
      <p:cxnSp>
        <p:nvCxnSpPr>
          <p:cNvPr id="66" name="Straight Connector 65"/>
          <p:cNvCxnSpPr/>
          <p:nvPr/>
        </p:nvCxnSpPr>
        <p:spPr>
          <a:xfrm>
            <a:off x="2971800" y="2514600"/>
            <a:ext cx="2286000" cy="411480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5" name="Rectangle 30"/>
          <p:cNvSpPr>
            <a:spLocks noChangeArrowheads="1"/>
          </p:cNvSpPr>
          <p:nvPr/>
        </p:nvSpPr>
        <p:spPr bwMode="auto">
          <a:xfrm>
            <a:off x="2825750" y="3876675"/>
            <a:ext cx="25146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B main memory buffers</a:t>
            </a:r>
          </a:p>
        </p:txBody>
      </p:sp>
      <p:sp>
        <p:nvSpPr>
          <p:cNvPr id="6" name="Rectangle 31"/>
          <p:cNvSpPr>
            <a:spLocks noChangeArrowheads="1"/>
          </p:cNvSpPr>
          <p:nvPr/>
        </p:nvSpPr>
        <p:spPr bwMode="auto">
          <a:xfrm>
            <a:off x="5959475" y="3898900"/>
            <a:ext cx="628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Disk</a:t>
            </a:r>
          </a:p>
        </p:txBody>
      </p:sp>
      <p:sp>
        <p:nvSpPr>
          <p:cNvPr id="7" name="Rectangle 32"/>
          <p:cNvSpPr>
            <a:spLocks noChangeArrowheads="1"/>
          </p:cNvSpPr>
          <p:nvPr/>
        </p:nvSpPr>
        <p:spPr bwMode="auto">
          <a:xfrm>
            <a:off x="1843088" y="3900488"/>
            <a:ext cx="628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Disk</a:t>
            </a:r>
          </a:p>
        </p:txBody>
      </p:sp>
      <p:sp>
        <p:nvSpPr>
          <p:cNvPr id="8" name="Rectangle 33"/>
          <p:cNvSpPr>
            <a:spLocks noChangeArrowheads="1"/>
          </p:cNvSpPr>
          <p:nvPr/>
        </p:nvSpPr>
        <p:spPr bwMode="auto">
          <a:xfrm>
            <a:off x="1600200" y="1295400"/>
            <a:ext cx="10668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Original </a:t>
            </a:r>
          </a:p>
          <a:p>
            <a:pPr eaLnBrk="0" hangingPunct="0"/>
            <a:r>
              <a:rPr lang="en-US" sz="1800" b="1">
                <a:solidFill>
                  <a:srgbClr val="000000"/>
                </a:solidFill>
                <a:latin typeface="Times New Roman" charset="0"/>
              </a:rPr>
              <a:t>Relation</a:t>
            </a:r>
          </a:p>
        </p:txBody>
      </p:sp>
      <p:sp>
        <p:nvSpPr>
          <p:cNvPr id="9" name="Rectangle 34"/>
          <p:cNvSpPr>
            <a:spLocks noChangeArrowheads="1"/>
          </p:cNvSpPr>
          <p:nvPr/>
        </p:nvSpPr>
        <p:spPr bwMode="auto">
          <a:xfrm>
            <a:off x="4381500" y="1598613"/>
            <a:ext cx="92551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solidFill>
                  <a:srgbClr val="000000"/>
                </a:solidFill>
                <a:latin typeface="Times New Roman" charset="0"/>
              </a:rPr>
              <a:t>OUTPUT</a:t>
            </a:r>
          </a:p>
        </p:txBody>
      </p:sp>
      <p:sp>
        <p:nvSpPr>
          <p:cNvPr id="10" name="Freeform 35"/>
          <p:cNvSpPr>
            <a:spLocks/>
          </p:cNvSpPr>
          <p:nvPr/>
        </p:nvSpPr>
        <p:spPr bwMode="auto">
          <a:xfrm>
            <a:off x="6165850" y="3173413"/>
            <a:ext cx="42863" cy="63500"/>
          </a:xfrm>
          <a:custGeom>
            <a:avLst/>
            <a:gdLst>
              <a:gd name="T0" fmla="*/ 26 w 27"/>
              <a:gd name="T1" fmla="*/ 20 h 40"/>
              <a:gd name="T2" fmla="*/ 14 w 27"/>
              <a:gd name="T3" fmla="*/ 0 h 40"/>
              <a:gd name="T4" fmla="*/ 0 w 27"/>
              <a:gd name="T5" fmla="*/ 20 h 40"/>
              <a:gd name="T6" fmla="*/ 14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 name="Freeform 36"/>
          <p:cNvSpPr>
            <a:spLocks/>
          </p:cNvSpPr>
          <p:nvPr/>
        </p:nvSpPr>
        <p:spPr bwMode="auto">
          <a:xfrm>
            <a:off x="6321425" y="3173413"/>
            <a:ext cx="42863" cy="63500"/>
          </a:xfrm>
          <a:custGeom>
            <a:avLst/>
            <a:gdLst>
              <a:gd name="T0" fmla="*/ 26 w 27"/>
              <a:gd name="T1" fmla="*/ 20 h 40"/>
              <a:gd name="T2" fmla="*/ 14 w 27"/>
              <a:gd name="T3" fmla="*/ 0 h 40"/>
              <a:gd name="T4" fmla="*/ 0 w 27"/>
              <a:gd name="T5" fmla="*/ 20 h 40"/>
              <a:gd name="T6" fmla="*/ 14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2" name="Freeform 37"/>
          <p:cNvSpPr>
            <a:spLocks/>
          </p:cNvSpPr>
          <p:nvPr/>
        </p:nvSpPr>
        <p:spPr bwMode="auto">
          <a:xfrm>
            <a:off x="2660650" y="1576388"/>
            <a:ext cx="2671763" cy="2289175"/>
          </a:xfrm>
          <a:custGeom>
            <a:avLst/>
            <a:gdLst>
              <a:gd name="T0" fmla="*/ 0 w 1683"/>
              <a:gd name="T1" fmla="*/ 1441 h 1442"/>
              <a:gd name="T2" fmla="*/ 0 w 1683"/>
              <a:gd name="T3" fmla="*/ 0 h 1442"/>
              <a:gd name="T4" fmla="*/ 1682 w 1683"/>
              <a:gd name="T5" fmla="*/ 0 h 1442"/>
              <a:gd name="T6" fmla="*/ 1682 w 1683"/>
              <a:gd name="T7" fmla="*/ 1441 h 1442"/>
              <a:gd name="T8" fmla="*/ 0 w 1683"/>
              <a:gd name="T9" fmla="*/ 1441 h 1442"/>
              <a:gd name="T10" fmla="*/ 0 60000 65536"/>
              <a:gd name="T11" fmla="*/ 0 60000 65536"/>
              <a:gd name="T12" fmla="*/ 0 60000 65536"/>
              <a:gd name="T13" fmla="*/ 0 60000 65536"/>
              <a:gd name="T14" fmla="*/ 0 60000 65536"/>
              <a:gd name="T15" fmla="*/ 0 w 1683"/>
              <a:gd name="T16" fmla="*/ 0 h 1442"/>
              <a:gd name="T17" fmla="*/ 1683 w 1683"/>
              <a:gd name="T18" fmla="*/ 1442 h 1442"/>
            </a:gdLst>
            <a:ahLst/>
            <a:cxnLst>
              <a:cxn ang="T10">
                <a:pos x="T0" y="T1"/>
              </a:cxn>
              <a:cxn ang="T11">
                <a:pos x="T2" y="T3"/>
              </a:cxn>
              <a:cxn ang="T12">
                <a:pos x="T4" y="T5"/>
              </a:cxn>
              <a:cxn ang="T13">
                <a:pos x="T6" y="T7"/>
              </a:cxn>
              <a:cxn ang="T14">
                <a:pos x="T8" y="T9"/>
              </a:cxn>
            </a:cxnLst>
            <a:rect l="T15" t="T16" r="T17" b="T18"/>
            <a:pathLst>
              <a:path w="1683" h="1442">
                <a:moveTo>
                  <a:pt x="0" y="1441"/>
                </a:moveTo>
                <a:lnTo>
                  <a:pt x="0" y="0"/>
                </a:lnTo>
                <a:lnTo>
                  <a:pt x="1682" y="0"/>
                </a:lnTo>
                <a:lnTo>
                  <a:pt x="1682" y="1441"/>
                </a:lnTo>
                <a:lnTo>
                  <a:pt x="0" y="1441"/>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grpSp>
        <p:nvGrpSpPr>
          <p:cNvPr id="3" name="Group 39"/>
          <p:cNvGrpSpPr>
            <a:grpSpLocks/>
          </p:cNvGrpSpPr>
          <p:nvPr/>
        </p:nvGrpSpPr>
        <p:grpSpPr bwMode="auto">
          <a:xfrm>
            <a:off x="4765675" y="3087688"/>
            <a:ext cx="334963" cy="90488"/>
            <a:chOff x="4158" y="1336"/>
            <a:chExt cx="211" cy="57"/>
          </a:xfrm>
        </p:grpSpPr>
        <p:sp>
          <p:nvSpPr>
            <p:cNvPr id="55" name="Freeform 40"/>
            <p:cNvSpPr>
              <a:spLocks/>
            </p:cNvSpPr>
            <p:nvPr/>
          </p:nvSpPr>
          <p:spPr bwMode="auto">
            <a:xfrm>
              <a:off x="4158" y="1336"/>
              <a:ext cx="27" cy="40"/>
            </a:xfrm>
            <a:custGeom>
              <a:avLst/>
              <a:gdLst>
                <a:gd name="T0" fmla="*/ 26 w 27"/>
                <a:gd name="T1" fmla="*/ 19 h 40"/>
                <a:gd name="T2" fmla="*/ 13 w 27"/>
                <a:gd name="T3" fmla="*/ 0 h 40"/>
                <a:gd name="T4" fmla="*/ 0 w 27"/>
                <a:gd name="T5" fmla="*/ 19 h 40"/>
                <a:gd name="T6" fmla="*/ 13 w 27"/>
                <a:gd name="T7" fmla="*/ 39 h 40"/>
                <a:gd name="T8" fmla="*/ 26 w 27"/>
                <a:gd name="T9" fmla="*/ 19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19"/>
                  </a:moveTo>
                  <a:lnTo>
                    <a:pt x="13" y="0"/>
                  </a:lnTo>
                  <a:lnTo>
                    <a:pt x="0" y="19"/>
                  </a:lnTo>
                  <a:lnTo>
                    <a:pt x="13" y="39"/>
                  </a:lnTo>
                  <a:lnTo>
                    <a:pt x="26" y="19"/>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 name="Freeform 41"/>
            <p:cNvSpPr>
              <a:spLocks/>
            </p:cNvSpPr>
            <p:nvPr/>
          </p:nvSpPr>
          <p:spPr bwMode="auto">
            <a:xfrm>
              <a:off x="4249" y="1336"/>
              <a:ext cx="27" cy="40"/>
            </a:xfrm>
            <a:custGeom>
              <a:avLst/>
              <a:gdLst>
                <a:gd name="T0" fmla="*/ 26 w 27"/>
                <a:gd name="T1" fmla="*/ 19 h 40"/>
                <a:gd name="T2" fmla="*/ 13 w 27"/>
                <a:gd name="T3" fmla="*/ 0 h 40"/>
                <a:gd name="T4" fmla="*/ 0 w 27"/>
                <a:gd name="T5" fmla="*/ 19 h 40"/>
                <a:gd name="T6" fmla="*/ 13 w 27"/>
                <a:gd name="T7" fmla="*/ 39 h 40"/>
                <a:gd name="T8" fmla="*/ 26 w 27"/>
                <a:gd name="T9" fmla="*/ 19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19"/>
                  </a:moveTo>
                  <a:lnTo>
                    <a:pt x="13" y="0"/>
                  </a:lnTo>
                  <a:lnTo>
                    <a:pt x="0" y="19"/>
                  </a:lnTo>
                  <a:lnTo>
                    <a:pt x="13" y="39"/>
                  </a:lnTo>
                  <a:lnTo>
                    <a:pt x="26" y="19"/>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 name="Freeform 42"/>
            <p:cNvSpPr>
              <a:spLocks/>
            </p:cNvSpPr>
            <p:nvPr/>
          </p:nvSpPr>
          <p:spPr bwMode="auto">
            <a:xfrm>
              <a:off x="4347" y="1336"/>
              <a:ext cx="22" cy="57"/>
            </a:xfrm>
            <a:custGeom>
              <a:avLst/>
              <a:gdLst>
                <a:gd name="T0" fmla="*/ 21 w 22"/>
                <a:gd name="T1" fmla="*/ 27 h 57"/>
                <a:gd name="T2" fmla="*/ 11 w 22"/>
                <a:gd name="T3" fmla="*/ 0 h 57"/>
                <a:gd name="T4" fmla="*/ 0 w 22"/>
                <a:gd name="T5" fmla="*/ 27 h 57"/>
                <a:gd name="T6" fmla="*/ 11 w 22"/>
                <a:gd name="T7" fmla="*/ 56 h 57"/>
                <a:gd name="T8" fmla="*/ 21 w 22"/>
                <a:gd name="T9" fmla="*/ 27 h 57"/>
                <a:gd name="T10" fmla="*/ 0 60000 65536"/>
                <a:gd name="T11" fmla="*/ 0 60000 65536"/>
                <a:gd name="T12" fmla="*/ 0 60000 65536"/>
                <a:gd name="T13" fmla="*/ 0 60000 65536"/>
                <a:gd name="T14" fmla="*/ 0 60000 65536"/>
                <a:gd name="T15" fmla="*/ 0 w 22"/>
                <a:gd name="T16" fmla="*/ 0 h 57"/>
                <a:gd name="T17" fmla="*/ 22 w 22"/>
                <a:gd name="T18" fmla="*/ 57 h 57"/>
              </a:gdLst>
              <a:ahLst/>
              <a:cxnLst>
                <a:cxn ang="T10">
                  <a:pos x="T0" y="T1"/>
                </a:cxn>
                <a:cxn ang="T11">
                  <a:pos x="T2" y="T3"/>
                </a:cxn>
                <a:cxn ang="T12">
                  <a:pos x="T4" y="T5"/>
                </a:cxn>
                <a:cxn ang="T13">
                  <a:pos x="T6" y="T7"/>
                </a:cxn>
                <a:cxn ang="T14">
                  <a:pos x="T8" y="T9"/>
                </a:cxn>
              </a:cxnLst>
              <a:rect l="T15" t="T16" r="T17" b="T18"/>
              <a:pathLst>
                <a:path w="22" h="57">
                  <a:moveTo>
                    <a:pt x="21" y="27"/>
                  </a:moveTo>
                  <a:lnTo>
                    <a:pt x="11" y="0"/>
                  </a:lnTo>
                  <a:lnTo>
                    <a:pt x="0" y="27"/>
                  </a:lnTo>
                  <a:lnTo>
                    <a:pt x="11" y="56"/>
                  </a:lnTo>
                  <a:lnTo>
                    <a:pt x="21" y="27"/>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5" name="Freeform 43"/>
          <p:cNvSpPr>
            <a:spLocks/>
          </p:cNvSpPr>
          <p:nvPr/>
        </p:nvSpPr>
        <p:spPr bwMode="auto">
          <a:xfrm>
            <a:off x="5773738" y="2222500"/>
            <a:ext cx="250825" cy="269875"/>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16" name="Freeform 44"/>
          <p:cNvSpPr>
            <a:spLocks/>
          </p:cNvSpPr>
          <p:nvPr/>
        </p:nvSpPr>
        <p:spPr bwMode="auto">
          <a:xfrm>
            <a:off x="6064250" y="2222500"/>
            <a:ext cx="249238" cy="269875"/>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17" name="Freeform 45"/>
          <p:cNvSpPr>
            <a:spLocks/>
          </p:cNvSpPr>
          <p:nvPr/>
        </p:nvSpPr>
        <p:spPr bwMode="auto">
          <a:xfrm>
            <a:off x="5773738" y="2689225"/>
            <a:ext cx="250825" cy="269875"/>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18" name="Freeform 46"/>
          <p:cNvSpPr>
            <a:spLocks/>
          </p:cNvSpPr>
          <p:nvPr/>
        </p:nvSpPr>
        <p:spPr bwMode="auto">
          <a:xfrm>
            <a:off x="6073775" y="2689225"/>
            <a:ext cx="249238" cy="269875"/>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19" name="Freeform 47"/>
          <p:cNvSpPr>
            <a:spLocks/>
          </p:cNvSpPr>
          <p:nvPr/>
        </p:nvSpPr>
        <p:spPr bwMode="auto">
          <a:xfrm>
            <a:off x="6022975" y="3173413"/>
            <a:ext cx="42863" cy="63500"/>
          </a:xfrm>
          <a:custGeom>
            <a:avLst/>
            <a:gdLst>
              <a:gd name="T0" fmla="*/ 26 w 27"/>
              <a:gd name="T1" fmla="*/ 20 h 40"/>
              <a:gd name="T2" fmla="*/ 13 w 27"/>
              <a:gd name="T3" fmla="*/ 0 h 40"/>
              <a:gd name="T4" fmla="*/ 0 w 27"/>
              <a:gd name="T5" fmla="*/ 20 h 40"/>
              <a:gd name="T6" fmla="*/ 13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3" y="0"/>
                </a:lnTo>
                <a:lnTo>
                  <a:pt x="0" y="20"/>
                </a:lnTo>
                <a:lnTo>
                  <a:pt x="13"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 name="Freeform 48"/>
          <p:cNvSpPr>
            <a:spLocks/>
          </p:cNvSpPr>
          <p:nvPr/>
        </p:nvSpPr>
        <p:spPr bwMode="auto">
          <a:xfrm>
            <a:off x="6373813" y="2689225"/>
            <a:ext cx="249238" cy="269875"/>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21" name="Rectangle 49"/>
          <p:cNvSpPr>
            <a:spLocks noChangeArrowheads="1"/>
          </p:cNvSpPr>
          <p:nvPr/>
        </p:nvSpPr>
        <p:spPr bwMode="auto">
          <a:xfrm>
            <a:off x="4752975" y="2411413"/>
            <a:ext cx="2730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solidFill>
                  <a:srgbClr val="000000"/>
                </a:solidFill>
                <a:latin typeface="Times New Roman" charset="0"/>
              </a:rPr>
              <a:t>2</a:t>
            </a:r>
          </a:p>
        </p:txBody>
      </p:sp>
      <p:sp>
        <p:nvSpPr>
          <p:cNvPr id="22" name="Freeform 50"/>
          <p:cNvSpPr>
            <a:spLocks/>
          </p:cNvSpPr>
          <p:nvPr/>
        </p:nvSpPr>
        <p:spPr bwMode="auto">
          <a:xfrm>
            <a:off x="5773738" y="3524250"/>
            <a:ext cx="250825" cy="269875"/>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23" name="Freeform 51"/>
          <p:cNvSpPr>
            <a:spLocks/>
          </p:cNvSpPr>
          <p:nvPr/>
        </p:nvSpPr>
        <p:spPr bwMode="auto">
          <a:xfrm>
            <a:off x="4718050" y="3481388"/>
            <a:ext cx="422275" cy="287338"/>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24" name="Rectangle 52"/>
          <p:cNvSpPr>
            <a:spLocks noChangeArrowheads="1"/>
          </p:cNvSpPr>
          <p:nvPr/>
        </p:nvSpPr>
        <p:spPr bwMode="auto">
          <a:xfrm>
            <a:off x="2779713" y="2481263"/>
            <a:ext cx="7366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dirty="0">
                <a:solidFill>
                  <a:srgbClr val="000000"/>
                </a:solidFill>
                <a:latin typeface="Times New Roman" charset="0"/>
              </a:rPr>
              <a:t>INPUT</a:t>
            </a:r>
          </a:p>
        </p:txBody>
      </p:sp>
      <p:sp useBgFill="1">
        <p:nvSpPr>
          <p:cNvPr id="25" name="Rectangle 53"/>
          <p:cNvSpPr>
            <a:spLocks noChangeArrowheads="1"/>
          </p:cNvSpPr>
          <p:nvPr/>
        </p:nvSpPr>
        <p:spPr bwMode="auto">
          <a:xfrm>
            <a:off x="4752975" y="1863725"/>
            <a:ext cx="273050" cy="304800"/>
          </a:xfrm>
          <a:prstGeom prst="rect">
            <a:avLst/>
          </a:prstGeom>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solidFill>
                  <a:srgbClr val="000000"/>
                </a:solidFill>
                <a:latin typeface="Times New Roman" charset="0"/>
              </a:rPr>
              <a:t>1</a:t>
            </a:r>
          </a:p>
        </p:txBody>
      </p:sp>
      <p:sp>
        <p:nvSpPr>
          <p:cNvPr id="26" name="Rectangle 54"/>
          <p:cNvSpPr>
            <a:spLocks noChangeArrowheads="1"/>
          </p:cNvSpPr>
          <p:nvPr/>
        </p:nvSpPr>
        <p:spPr bwMode="auto">
          <a:xfrm>
            <a:off x="3354388" y="2727325"/>
            <a:ext cx="815975" cy="71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400" b="1" dirty="0">
                <a:solidFill>
                  <a:srgbClr val="000000"/>
                </a:solidFill>
                <a:latin typeface="Times New Roman" charset="0"/>
              </a:rPr>
              <a:t>hash</a:t>
            </a:r>
          </a:p>
          <a:p>
            <a:pPr algn="ctr" eaLnBrk="0" hangingPunct="0">
              <a:lnSpc>
                <a:spcPct val="50000"/>
              </a:lnSpc>
            </a:pPr>
            <a:r>
              <a:rPr lang="en-US" sz="1400" b="1" dirty="0">
                <a:solidFill>
                  <a:srgbClr val="000000"/>
                </a:solidFill>
                <a:latin typeface="Times New Roman" charset="0"/>
              </a:rPr>
              <a:t>function</a:t>
            </a:r>
          </a:p>
          <a:p>
            <a:pPr algn="ctr" eaLnBrk="0" hangingPunct="0"/>
            <a:r>
              <a:rPr lang="en-US" sz="2000" b="1" dirty="0" err="1">
                <a:solidFill>
                  <a:schemeClr val="accent2"/>
                </a:solidFill>
                <a:latin typeface="Times New Roman" charset="0"/>
              </a:rPr>
              <a:t>h</a:t>
            </a:r>
            <a:r>
              <a:rPr lang="en-US" sz="2000" b="1" baseline="-25000" dirty="0" err="1">
                <a:solidFill>
                  <a:schemeClr val="accent2"/>
                </a:solidFill>
                <a:latin typeface="Times New Roman" charset="0"/>
              </a:rPr>
              <a:t>p</a:t>
            </a:r>
            <a:endParaRPr lang="en-US" sz="2000" b="1" dirty="0">
              <a:solidFill>
                <a:schemeClr val="accent2"/>
              </a:solidFill>
              <a:latin typeface="Times New Roman" charset="0"/>
            </a:endParaRPr>
          </a:p>
        </p:txBody>
      </p:sp>
      <p:sp>
        <p:nvSpPr>
          <p:cNvPr id="27" name="Rectangle 55"/>
          <p:cNvSpPr>
            <a:spLocks noChangeArrowheads="1"/>
          </p:cNvSpPr>
          <p:nvPr/>
        </p:nvSpPr>
        <p:spPr bwMode="auto">
          <a:xfrm>
            <a:off x="4657725" y="3197225"/>
            <a:ext cx="4508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solidFill>
                  <a:srgbClr val="000000"/>
                </a:solidFill>
                <a:latin typeface="Times New Roman" charset="0"/>
              </a:rPr>
              <a:t>B-1</a:t>
            </a:r>
          </a:p>
        </p:txBody>
      </p:sp>
      <p:sp>
        <p:nvSpPr>
          <p:cNvPr id="28" name="Rectangle 56"/>
          <p:cNvSpPr>
            <a:spLocks noChangeArrowheads="1"/>
          </p:cNvSpPr>
          <p:nvPr/>
        </p:nvSpPr>
        <p:spPr bwMode="auto">
          <a:xfrm>
            <a:off x="5621338" y="1587500"/>
            <a:ext cx="11493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Partitions</a:t>
            </a:r>
          </a:p>
        </p:txBody>
      </p:sp>
      <p:sp>
        <p:nvSpPr>
          <p:cNvPr id="29" name="Rectangle 57"/>
          <p:cNvSpPr>
            <a:spLocks noChangeArrowheads="1"/>
          </p:cNvSpPr>
          <p:nvPr/>
        </p:nvSpPr>
        <p:spPr bwMode="auto">
          <a:xfrm>
            <a:off x="6775450" y="2198688"/>
            <a:ext cx="2984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1</a:t>
            </a:r>
          </a:p>
        </p:txBody>
      </p:sp>
      <p:sp>
        <p:nvSpPr>
          <p:cNvPr id="30" name="Rectangle 58"/>
          <p:cNvSpPr>
            <a:spLocks noChangeArrowheads="1"/>
          </p:cNvSpPr>
          <p:nvPr/>
        </p:nvSpPr>
        <p:spPr bwMode="auto">
          <a:xfrm>
            <a:off x="6765925" y="2622550"/>
            <a:ext cx="2984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2</a:t>
            </a:r>
          </a:p>
        </p:txBody>
      </p:sp>
      <p:sp>
        <p:nvSpPr>
          <p:cNvPr id="31" name="Rectangle 59"/>
          <p:cNvSpPr>
            <a:spLocks noChangeArrowheads="1"/>
          </p:cNvSpPr>
          <p:nvPr/>
        </p:nvSpPr>
        <p:spPr bwMode="auto">
          <a:xfrm>
            <a:off x="6734175" y="3414713"/>
            <a:ext cx="5270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B-1</a:t>
            </a:r>
          </a:p>
        </p:txBody>
      </p:sp>
      <p:grpSp>
        <p:nvGrpSpPr>
          <p:cNvPr id="4" name="Group 60"/>
          <p:cNvGrpSpPr>
            <a:grpSpLocks/>
          </p:cNvGrpSpPr>
          <p:nvPr/>
        </p:nvGrpSpPr>
        <p:grpSpPr bwMode="auto">
          <a:xfrm>
            <a:off x="1665288" y="1963738"/>
            <a:ext cx="919163" cy="1952625"/>
            <a:chOff x="2205" y="628"/>
            <a:chExt cx="579" cy="1230"/>
          </a:xfrm>
        </p:grpSpPr>
        <p:sp>
          <p:nvSpPr>
            <p:cNvPr id="51" name="Oval 61"/>
            <p:cNvSpPr>
              <a:spLocks noChangeArrowheads="1"/>
            </p:cNvSpPr>
            <p:nvPr/>
          </p:nvSpPr>
          <p:spPr bwMode="auto">
            <a:xfrm>
              <a:off x="2213" y="628"/>
              <a:ext cx="567" cy="85"/>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2" name="Line 62"/>
            <p:cNvSpPr>
              <a:spLocks noChangeShapeType="1"/>
            </p:cNvSpPr>
            <p:nvPr/>
          </p:nvSpPr>
          <p:spPr bwMode="auto">
            <a:xfrm>
              <a:off x="2209" y="671"/>
              <a:ext cx="0" cy="110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Line 63"/>
            <p:cNvSpPr>
              <a:spLocks noChangeShapeType="1"/>
            </p:cNvSpPr>
            <p:nvPr/>
          </p:nvSpPr>
          <p:spPr bwMode="auto">
            <a:xfrm>
              <a:off x="2784" y="671"/>
              <a:ext cx="0" cy="110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4" name="Arc 64"/>
            <p:cNvSpPr>
              <a:spLocks/>
            </p:cNvSpPr>
            <p:nvPr/>
          </p:nvSpPr>
          <p:spPr bwMode="auto">
            <a:xfrm>
              <a:off x="2205" y="1782"/>
              <a:ext cx="575" cy="76"/>
            </a:xfrm>
            <a:custGeom>
              <a:avLst/>
              <a:gdLst>
                <a:gd name="T0" fmla="*/ 0 w 43200"/>
                <a:gd name="T1" fmla="*/ 0 h 22187"/>
                <a:gd name="T2" fmla="*/ 0 w 43200"/>
                <a:gd name="T3" fmla="*/ 0 h 22187"/>
                <a:gd name="T4" fmla="*/ 0 w 43200"/>
                <a:gd name="T5" fmla="*/ 0 h 22187"/>
                <a:gd name="T6" fmla="*/ 0 60000 65536"/>
                <a:gd name="T7" fmla="*/ 0 60000 65536"/>
                <a:gd name="T8" fmla="*/ 0 60000 65536"/>
                <a:gd name="T9" fmla="*/ 0 w 43200"/>
                <a:gd name="T10" fmla="*/ 0 h 22187"/>
                <a:gd name="T11" fmla="*/ 43200 w 43200"/>
                <a:gd name="T12" fmla="*/ 22187 h 22187"/>
              </a:gdLst>
              <a:ahLst/>
              <a:cxnLst>
                <a:cxn ang="T6">
                  <a:pos x="T0" y="T1"/>
                </a:cxn>
                <a:cxn ang="T7">
                  <a:pos x="T2" y="T3"/>
                </a:cxn>
                <a:cxn ang="T8">
                  <a:pos x="T4" y="T5"/>
                </a:cxn>
              </a:cxnLst>
              <a:rect l="T9" t="T10" r="T11" b="T12"/>
              <a:pathLst>
                <a:path w="43200" h="22187" fill="none" extrusionOk="0">
                  <a:moveTo>
                    <a:pt x="43192" y="-1"/>
                  </a:moveTo>
                  <a:cubicBezTo>
                    <a:pt x="43197" y="195"/>
                    <a:pt x="43200" y="391"/>
                    <a:pt x="43200" y="587"/>
                  </a:cubicBezTo>
                  <a:cubicBezTo>
                    <a:pt x="43200" y="12516"/>
                    <a:pt x="33529" y="22187"/>
                    <a:pt x="21600" y="22187"/>
                  </a:cubicBezTo>
                  <a:cubicBezTo>
                    <a:pt x="9670" y="22187"/>
                    <a:pt x="0" y="12516"/>
                    <a:pt x="0" y="587"/>
                  </a:cubicBezTo>
                  <a:cubicBezTo>
                    <a:pt x="0" y="392"/>
                    <a:pt x="2" y="198"/>
                    <a:pt x="7" y="3"/>
                  </a:cubicBezTo>
                </a:path>
                <a:path w="43200" h="22187" stroke="0" extrusionOk="0">
                  <a:moveTo>
                    <a:pt x="43192" y="-1"/>
                  </a:moveTo>
                  <a:cubicBezTo>
                    <a:pt x="43197" y="195"/>
                    <a:pt x="43200" y="391"/>
                    <a:pt x="43200" y="587"/>
                  </a:cubicBezTo>
                  <a:cubicBezTo>
                    <a:pt x="43200" y="12516"/>
                    <a:pt x="33529" y="22187"/>
                    <a:pt x="21600" y="22187"/>
                  </a:cubicBezTo>
                  <a:cubicBezTo>
                    <a:pt x="9670" y="22187"/>
                    <a:pt x="0" y="12516"/>
                    <a:pt x="0" y="587"/>
                  </a:cubicBezTo>
                  <a:cubicBezTo>
                    <a:pt x="0" y="392"/>
                    <a:pt x="2" y="198"/>
                    <a:pt x="7" y="3"/>
                  </a:cubicBezTo>
                  <a:lnTo>
                    <a:pt x="21600" y="587"/>
                  </a:lnTo>
                  <a:lnTo>
                    <a:pt x="43192" y="-1"/>
                  </a:lnTo>
                  <a:close/>
                </a:path>
              </a:pathLst>
            </a:custGeom>
            <a:noFill/>
            <a:ln w="12700" cap="rnd">
              <a:solidFill>
                <a:schemeClr val="tx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33" name="Rectangle 65"/>
          <p:cNvSpPr>
            <a:spLocks noChangeArrowheads="1"/>
          </p:cNvSpPr>
          <p:nvPr/>
        </p:nvSpPr>
        <p:spPr bwMode="auto">
          <a:xfrm>
            <a:off x="1981200" y="2192338"/>
            <a:ext cx="292100" cy="292100"/>
          </a:xfrm>
          <a:prstGeom prst="rect">
            <a:avLst/>
          </a:prstGeom>
          <a:solidFill>
            <a:srgbClr val="F6BF69"/>
          </a:solidFill>
          <a:ln w="12700">
            <a:solidFill>
              <a:schemeClr val="tx2"/>
            </a:solidFill>
            <a:miter lim="800000"/>
            <a:headEnd/>
            <a:tailEnd/>
          </a:ln>
        </p:spPr>
        <p:txBody>
          <a:bodyPr wrap="none" anchor="ctr"/>
          <a:lstStyle/>
          <a:p>
            <a:r>
              <a:rPr lang="en-US" dirty="0" smtClean="0"/>
              <a:t>So</a:t>
            </a:r>
            <a:endParaRPr lang="en-US" dirty="0"/>
          </a:p>
        </p:txBody>
      </p:sp>
      <p:sp>
        <p:nvSpPr>
          <p:cNvPr id="34" name="Rectangle 66"/>
          <p:cNvSpPr>
            <a:spLocks noChangeArrowheads="1"/>
          </p:cNvSpPr>
          <p:nvPr/>
        </p:nvSpPr>
        <p:spPr bwMode="auto">
          <a:xfrm>
            <a:off x="1981200" y="2649538"/>
            <a:ext cx="292100" cy="292100"/>
          </a:xfrm>
          <a:prstGeom prst="rect">
            <a:avLst/>
          </a:prstGeom>
          <a:solidFill>
            <a:srgbClr val="F6BF69"/>
          </a:solidFill>
          <a:ln w="12700">
            <a:solidFill>
              <a:schemeClr val="tx2"/>
            </a:solidFill>
            <a:miter lim="800000"/>
            <a:headEnd/>
            <a:tailEnd/>
          </a:ln>
        </p:spPr>
        <p:txBody>
          <a:bodyPr wrap="none" anchor="ctr"/>
          <a:lstStyle/>
          <a:p>
            <a:r>
              <a:rPr lang="en-US" dirty="0" smtClean="0"/>
              <a:t>Fr</a:t>
            </a:r>
            <a:endParaRPr lang="en-US" dirty="0"/>
          </a:p>
        </p:txBody>
      </p:sp>
      <p:sp>
        <p:nvSpPr>
          <p:cNvPr id="35" name="Rectangle 67"/>
          <p:cNvSpPr>
            <a:spLocks noChangeArrowheads="1"/>
          </p:cNvSpPr>
          <p:nvPr/>
        </p:nvSpPr>
        <p:spPr bwMode="auto">
          <a:xfrm>
            <a:off x="1981200" y="3411538"/>
            <a:ext cx="292100" cy="292100"/>
          </a:xfrm>
          <a:prstGeom prst="rect">
            <a:avLst/>
          </a:prstGeom>
          <a:solidFill>
            <a:srgbClr val="F6BF69"/>
          </a:solidFill>
          <a:ln w="12700">
            <a:solidFill>
              <a:schemeClr val="tx2"/>
            </a:solidFill>
            <a:miter lim="800000"/>
            <a:headEnd/>
            <a:tailEnd/>
          </a:ln>
        </p:spPr>
        <p:txBody>
          <a:bodyPr wrap="none" anchor="ctr"/>
          <a:lstStyle/>
          <a:p>
            <a:endParaRPr lang="en-US"/>
          </a:p>
        </p:txBody>
      </p:sp>
      <p:sp>
        <p:nvSpPr>
          <p:cNvPr id="36" name="Rectangle 68"/>
          <p:cNvSpPr>
            <a:spLocks noChangeArrowheads="1"/>
          </p:cNvSpPr>
          <p:nvPr/>
        </p:nvSpPr>
        <p:spPr bwMode="auto">
          <a:xfrm>
            <a:off x="1803400" y="2843213"/>
            <a:ext cx="69215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3200" b="1">
                <a:solidFill>
                  <a:schemeClr val="tx2"/>
                </a:solidFill>
              </a:rPr>
              <a:t>. . .</a:t>
            </a:r>
          </a:p>
        </p:txBody>
      </p:sp>
      <p:grpSp>
        <p:nvGrpSpPr>
          <p:cNvPr id="14" name="Group 69"/>
          <p:cNvGrpSpPr>
            <a:grpSpLocks/>
          </p:cNvGrpSpPr>
          <p:nvPr/>
        </p:nvGrpSpPr>
        <p:grpSpPr bwMode="auto">
          <a:xfrm>
            <a:off x="5703888" y="1963738"/>
            <a:ext cx="1071563" cy="1974850"/>
            <a:chOff x="4749" y="628"/>
            <a:chExt cx="675" cy="1244"/>
          </a:xfrm>
        </p:grpSpPr>
        <p:sp>
          <p:nvSpPr>
            <p:cNvPr id="47" name="Oval 70"/>
            <p:cNvSpPr>
              <a:spLocks noChangeArrowheads="1"/>
            </p:cNvSpPr>
            <p:nvPr/>
          </p:nvSpPr>
          <p:spPr bwMode="auto">
            <a:xfrm>
              <a:off x="4757" y="628"/>
              <a:ext cx="663" cy="86"/>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8" name="Line 71"/>
            <p:cNvSpPr>
              <a:spLocks noChangeShapeType="1"/>
            </p:cNvSpPr>
            <p:nvPr/>
          </p:nvSpPr>
          <p:spPr bwMode="auto">
            <a:xfrm>
              <a:off x="4753" y="672"/>
              <a:ext cx="0" cy="112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9" name="Line 72"/>
            <p:cNvSpPr>
              <a:spLocks noChangeShapeType="1"/>
            </p:cNvSpPr>
            <p:nvPr/>
          </p:nvSpPr>
          <p:spPr bwMode="auto">
            <a:xfrm>
              <a:off x="5424" y="672"/>
              <a:ext cx="0" cy="112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0" name="Arc 73"/>
            <p:cNvSpPr>
              <a:spLocks/>
            </p:cNvSpPr>
            <p:nvPr/>
          </p:nvSpPr>
          <p:spPr bwMode="auto">
            <a:xfrm>
              <a:off x="4749" y="1796"/>
              <a:ext cx="671" cy="76"/>
            </a:xfrm>
            <a:custGeom>
              <a:avLst/>
              <a:gdLst>
                <a:gd name="T0" fmla="*/ 0 w 43200"/>
                <a:gd name="T1" fmla="*/ 0 h 22186"/>
                <a:gd name="T2" fmla="*/ 0 w 43200"/>
                <a:gd name="T3" fmla="*/ 0 h 22186"/>
                <a:gd name="T4" fmla="*/ 0 w 43200"/>
                <a:gd name="T5" fmla="*/ 0 h 22186"/>
                <a:gd name="T6" fmla="*/ 0 60000 65536"/>
                <a:gd name="T7" fmla="*/ 0 60000 65536"/>
                <a:gd name="T8" fmla="*/ 0 60000 65536"/>
                <a:gd name="T9" fmla="*/ 0 w 43200"/>
                <a:gd name="T10" fmla="*/ 0 h 22186"/>
                <a:gd name="T11" fmla="*/ 43200 w 43200"/>
                <a:gd name="T12" fmla="*/ 22186 h 22186"/>
              </a:gdLst>
              <a:ahLst/>
              <a:cxnLst>
                <a:cxn ang="T6">
                  <a:pos x="T0" y="T1"/>
                </a:cxn>
                <a:cxn ang="T7">
                  <a:pos x="T2" y="T3"/>
                </a:cxn>
                <a:cxn ang="T8">
                  <a:pos x="T4" y="T5"/>
                </a:cxn>
              </a:cxnLst>
              <a:rect l="T9" t="T10" r="T11" b="T12"/>
              <a:pathLst>
                <a:path w="43200" h="22186" fill="none" extrusionOk="0">
                  <a:moveTo>
                    <a:pt x="43192" y="-1"/>
                  </a:moveTo>
                  <a:cubicBezTo>
                    <a:pt x="43197" y="195"/>
                    <a:pt x="43200" y="390"/>
                    <a:pt x="43200" y="586"/>
                  </a:cubicBezTo>
                  <a:cubicBezTo>
                    <a:pt x="43200" y="12515"/>
                    <a:pt x="33529" y="22186"/>
                    <a:pt x="21600" y="22186"/>
                  </a:cubicBezTo>
                  <a:cubicBezTo>
                    <a:pt x="9670" y="22185"/>
                    <a:pt x="-1" y="12515"/>
                    <a:pt x="-1" y="585"/>
                  </a:cubicBezTo>
                </a:path>
                <a:path w="43200" h="22186" stroke="0" extrusionOk="0">
                  <a:moveTo>
                    <a:pt x="43192" y="-1"/>
                  </a:moveTo>
                  <a:cubicBezTo>
                    <a:pt x="43197" y="195"/>
                    <a:pt x="43200" y="390"/>
                    <a:pt x="43200" y="586"/>
                  </a:cubicBezTo>
                  <a:cubicBezTo>
                    <a:pt x="43200" y="12515"/>
                    <a:pt x="33529" y="22186"/>
                    <a:pt x="21600" y="22186"/>
                  </a:cubicBezTo>
                  <a:cubicBezTo>
                    <a:pt x="9670" y="22185"/>
                    <a:pt x="-1" y="12515"/>
                    <a:pt x="-1" y="585"/>
                  </a:cubicBezTo>
                  <a:lnTo>
                    <a:pt x="21600" y="586"/>
                  </a:lnTo>
                  <a:lnTo>
                    <a:pt x="43192" y="-1"/>
                  </a:lnTo>
                  <a:close/>
                </a:path>
              </a:pathLst>
            </a:custGeom>
            <a:noFill/>
            <a:ln w="12700" cap="rnd">
              <a:solidFill>
                <a:schemeClr val="tx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38" name="Line 74"/>
          <p:cNvSpPr>
            <a:spLocks noChangeShapeType="1"/>
          </p:cNvSpPr>
          <p:nvPr/>
        </p:nvSpPr>
        <p:spPr bwMode="auto">
          <a:xfrm>
            <a:off x="2586038" y="3024188"/>
            <a:ext cx="37941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39" name="Line 75"/>
          <p:cNvSpPr>
            <a:spLocks noChangeShapeType="1"/>
          </p:cNvSpPr>
          <p:nvPr/>
        </p:nvSpPr>
        <p:spPr bwMode="auto">
          <a:xfrm flipV="1">
            <a:off x="4186238" y="2416175"/>
            <a:ext cx="531813" cy="608013"/>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0" name="Line 76"/>
          <p:cNvSpPr>
            <a:spLocks noChangeShapeType="1"/>
          </p:cNvSpPr>
          <p:nvPr/>
        </p:nvSpPr>
        <p:spPr bwMode="auto">
          <a:xfrm flipV="1">
            <a:off x="4186238" y="2873375"/>
            <a:ext cx="531813" cy="150813"/>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1" name="Line 77"/>
          <p:cNvSpPr>
            <a:spLocks noChangeShapeType="1"/>
          </p:cNvSpPr>
          <p:nvPr/>
        </p:nvSpPr>
        <p:spPr bwMode="auto">
          <a:xfrm>
            <a:off x="4186238" y="3025775"/>
            <a:ext cx="531813" cy="608013"/>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2" name="Line 78"/>
          <p:cNvSpPr>
            <a:spLocks noChangeShapeType="1"/>
          </p:cNvSpPr>
          <p:nvPr/>
        </p:nvSpPr>
        <p:spPr bwMode="auto">
          <a:xfrm>
            <a:off x="5176838" y="2338388"/>
            <a:ext cx="60801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3" name="Line 79"/>
          <p:cNvSpPr>
            <a:spLocks noChangeShapeType="1"/>
          </p:cNvSpPr>
          <p:nvPr/>
        </p:nvSpPr>
        <p:spPr bwMode="auto">
          <a:xfrm>
            <a:off x="5176838" y="2795588"/>
            <a:ext cx="60801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Line 80"/>
          <p:cNvSpPr>
            <a:spLocks noChangeShapeType="1"/>
          </p:cNvSpPr>
          <p:nvPr/>
        </p:nvSpPr>
        <p:spPr bwMode="auto">
          <a:xfrm>
            <a:off x="5176838" y="3633788"/>
            <a:ext cx="60801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5" name="Freeform 81"/>
          <p:cNvSpPr>
            <a:spLocks/>
          </p:cNvSpPr>
          <p:nvPr/>
        </p:nvSpPr>
        <p:spPr bwMode="auto">
          <a:xfrm>
            <a:off x="4718050" y="2643188"/>
            <a:ext cx="422275" cy="287338"/>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46" name="Freeform 82"/>
          <p:cNvSpPr>
            <a:spLocks/>
          </p:cNvSpPr>
          <p:nvPr/>
        </p:nvSpPr>
        <p:spPr bwMode="auto">
          <a:xfrm>
            <a:off x="4718050" y="2109788"/>
            <a:ext cx="422275" cy="287338"/>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chemeClr val="tx2"/>
            </a:solidFill>
            <a:round/>
            <a:headEnd type="none" w="sm" len="sm"/>
            <a:tailEnd type="none" w="sm" len="sm"/>
          </a:ln>
        </p:spPr>
        <p:txBody>
          <a:bodyPr/>
          <a:lstStyle/>
          <a:p>
            <a:endParaRPr lang="en-US"/>
          </a:p>
        </p:txBody>
      </p:sp>
      <p:sp>
        <p:nvSpPr>
          <p:cNvPr id="13" name="Freeform 38"/>
          <p:cNvSpPr>
            <a:spLocks/>
          </p:cNvSpPr>
          <p:nvPr/>
        </p:nvSpPr>
        <p:spPr bwMode="auto">
          <a:xfrm>
            <a:off x="3013075" y="2895600"/>
            <a:ext cx="334963" cy="269875"/>
          </a:xfrm>
          <a:custGeom>
            <a:avLst/>
            <a:gdLst>
              <a:gd name="T0" fmla="*/ 0 w 211"/>
              <a:gd name="T1" fmla="*/ 169 h 170"/>
              <a:gd name="T2" fmla="*/ 0 w 211"/>
              <a:gd name="T3" fmla="*/ 0 h 170"/>
              <a:gd name="T4" fmla="*/ 210 w 211"/>
              <a:gd name="T5" fmla="*/ 0 h 170"/>
              <a:gd name="T6" fmla="*/ 210 w 211"/>
              <a:gd name="T7" fmla="*/ 169 h 170"/>
              <a:gd name="T8" fmla="*/ 0 w 211"/>
              <a:gd name="T9" fmla="*/ 169 h 170"/>
              <a:gd name="T10" fmla="*/ 0 60000 65536"/>
              <a:gd name="T11" fmla="*/ 0 60000 65536"/>
              <a:gd name="T12" fmla="*/ 0 60000 65536"/>
              <a:gd name="T13" fmla="*/ 0 60000 65536"/>
              <a:gd name="T14" fmla="*/ 0 60000 65536"/>
              <a:gd name="T15" fmla="*/ 0 w 211"/>
              <a:gd name="T16" fmla="*/ 0 h 170"/>
              <a:gd name="T17" fmla="*/ 211 w 211"/>
              <a:gd name="T18" fmla="*/ 170 h 170"/>
            </a:gdLst>
            <a:ahLst/>
            <a:cxnLst>
              <a:cxn ang="T10">
                <a:pos x="T0" y="T1"/>
              </a:cxn>
              <a:cxn ang="T11">
                <a:pos x="T2" y="T3"/>
              </a:cxn>
              <a:cxn ang="T12">
                <a:pos x="T4" y="T5"/>
              </a:cxn>
              <a:cxn ang="T13">
                <a:pos x="T6" y="T7"/>
              </a:cxn>
              <a:cxn ang="T14">
                <a:pos x="T8" y="T9"/>
              </a:cxn>
            </a:cxnLst>
            <a:rect l="T15" t="T16" r="T17" b="T18"/>
            <a:pathLst>
              <a:path w="211" h="170">
                <a:moveTo>
                  <a:pt x="0" y="169"/>
                </a:moveTo>
                <a:lnTo>
                  <a:pt x="0" y="0"/>
                </a:lnTo>
                <a:lnTo>
                  <a:pt x="210" y="0"/>
                </a:lnTo>
                <a:lnTo>
                  <a:pt x="210" y="169"/>
                </a:lnTo>
                <a:lnTo>
                  <a:pt x="0" y="169"/>
                </a:lnTo>
              </a:path>
            </a:pathLst>
          </a:custGeom>
          <a:solidFill>
            <a:srgbClr val="F6BF69"/>
          </a:solidFill>
          <a:ln w="12700" cap="rnd">
            <a:solidFill>
              <a:srgbClr val="000000"/>
            </a:solidFill>
            <a:round/>
            <a:headEnd type="none" w="sm" len="sm"/>
            <a:tailEnd type="none" w="sm" len="sm"/>
          </a:ln>
        </p:spPr>
        <p:txBody>
          <a:bodyPr/>
          <a:lstStyle/>
          <a:p>
            <a:r>
              <a:rPr lang="en-US" sz="1200" dirty="0" smtClean="0"/>
              <a:t>So</a:t>
            </a:r>
            <a:endParaRPr lang="en-US" sz="1200" dirty="0"/>
          </a:p>
        </p:txBody>
      </p:sp>
      <p:sp>
        <p:nvSpPr>
          <p:cNvPr id="61" name="&quot;No&quot; Symbol 60"/>
          <p:cNvSpPr/>
          <p:nvPr/>
        </p:nvSpPr>
        <p:spPr>
          <a:xfrm>
            <a:off x="4724400" y="3429000"/>
            <a:ext cx="457200" cy="381000"/>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cxnSp>
        <p:nvCxnSpPr>
          <p:cNvPr id="68" name="Straight Connector 67"/>
          <p:cNvCxnSpPr/>
          <p:nvPr/>
        </p:nvCxnSpPr>
        <p:spPr>
          <a:xfrm>
            <a:off x="4191000" y="1600200"/>
            <a:ext cx="3581400" cy="304800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69" name="Rectangle 68"/>
          <p:cNvSpPr/>
          <p:nvPr/>
        </p:nvSpPr>
        <p:spPr>
          <a:xfrm>
            <a:off x="5257800" y="4648200"/>
            <a:ext cx="2514600" cy="1981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smtClean="0"/>
              <a:t>So: 12</a:t>
            </a:r>
            <a:br>
              <a:rPr lang="en-US" sz="3200" dirty="0" smtClean="0"/>
            </a:br>
            <a:r>
              <a:rPr lang="en-US" sz="3200" dirty="0" smtClean="0"/>
              <a:t>Fr: 13</a:t>
            </a:r>
            <a:br>
              <a:rPr lang="en-US" sz="3200" dirty="0" smtClean="0"/>
            </a:br>
            <a:r>
              <a:rPr lang="en-US" sz="3200" dirty="0" err="1" smtClean="0"/>
              <a:t>Jr</a:t>
            </a:r>
            <a:r>
              <a:rPr lang="en-US" sz="3200" dirty="0" smtClean="0"/>
              <a:t>: 8</a:t>
            </a:r>
            <a:br>
              <a:rPr lang="en-US" sz="3200" dirty="0" smtClean="0"/>
            </a:br>
            <a:r>
              <a:rPr lang="en-US" sz="3200" dirty="0" err="1" smtClean="0"/>
              <a:t>Sn</a:t>
            </a:r>
            <a:r>
              <a:rPr lang="en-US" sz="3200" dirty="0" smtClean="0"/>
              <a:t>: 20</a:t>
            </a:r>
            <a:endParaRPr lang="en-US" sz="3200" dirty="0"/>
          </a:p>
        </p:txBody>
      </p:sp>
      <p:sp>
        <p:nvSpPr>
          <p:cNvPr id="63" name="Title 1"/>
          <p:cNvSpPr>
            <a:spLocks noGrp="1"/>
          </p:cNvSpPr>
          <p:nvPr>
            <p:ph type="title"/>
          </p:nvPr>
        </p:nvSpPr>
        <p:spPr>
          <a:xfrm>
            <a:off x="457200" y="274638"/>
            <a:ext cx="8229600" cy="1143000"/>
          </a:xfrm>
        </p:spPr>
        <p:txBody>
          <a:bodyPr/>
          <a:lstStyle/>
          <a:p>
            <a:r>
              <a:rPr lang="en-US" dirty="0" smtClean="0"/>
              <a:t>Hybrid Hashing - example</a:t>
            </a:r>
            <a:endParaRPr lang="en-US" dirty="0"/>
          </a:p>
        </p:txBody>
      </p:sp>
    </p:spTree>
    <p:extLst>
      <p:ext uri="{BB962C8B-B14F-4D97-AF65-F5344CB8AC3E}">
        <p14:creationId xmlns:p14="http://schemas.microsoft.com/office/powerpoint/2010/main" val="188844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3.05556E-6 -5.18519E-6 L 0.05833 -0.17778 " pathEditMode="relative" ptsTypes="AA">
                                      <p:cBhvr>
                                        <p:cTn id="22"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13" grpId="0" animBg="1"/>
      <p:bldP spid="61" grpId="0" animBg="1"/>
      <p:bldP spid="6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2971800" y="1600200"/>
            <a:ext cx="12192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smtClean="0"/>
              <a:t>So: </a:t>
            </a:r>
            <a:r>
              <a:rPr lang="en-US" sz="1400" b="1" dirty="0" smtClean="0"/>
              <a:t>13</a:t>
            </a:r>
            <a:r>
              <a:rPr lang="en-US" sz="1400" dirty="0" smtClean="0"/>
              <a:t/>
            </a:r>
            <a:br>
              <a:rPr lang="en-US" sz="1400" dirty="0" smtClean="0"/>
            </a:br>
            <a:r>
              <a:rPr lang="en-US" sz="1400" dirty="0" smtClean="0"/>
              <a:t>Fr: 13</a:t>
            </a:r>
            <a:br>
              <a:rPr lang="en-US" sz="1400" dirty="0" smtClean="0"/>
            </a:br>
            <a:r>
              <a:rPr lang="en-US" sz="1400" dirty="0" err="1" smtClean="0"/>
              <a:t>Jr</a:t>
            </a:r>
            <a:r>
              <a:rPr lang="en-US" sz="1400" dirty="0" smtClean="0"/>
              <a:t>: 8</a:t>
            </a:r>
            <a:br>
              <a:rPr lang="en-US" sz="1400" dirty="0" smtClean="0"/>
            </a:br>
            <a:r>
              <a:rPr lang="en-US" sz="1400" dirty="0" err="1" smtClean="0"/>
              <a:t>Sn</a:t>
            </a:r>
            <a:r>
              <a:rPr lang="en-US" sz="1400" dirty="0" smtClean="0"/>
              <a:t>: 20</a:t>
            </a:r>
            <a:endParaRPr lang="en-US" sz="1400" dirty="0"/>
          </a:p>
        </p:txBody>
      </p:sp>
      <p:cxnSp>
        <p:nvCxnSpPr>
          <p:cNvPr id="66" name="Straight Connector 65"/>
          <p:cNvCxnSpPr/>
          <p:nvPr/>
        </p:nvCxnSpPr>
        <p:spPr>
          <a:xfrm>
            <a:off x="2971800" y="2514600"/>
            <a:ext cx="2286000" cy="411480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5" name="Rectangle 30"/>
          <p:cNvSpPr>
            <a:spLocks noChangeArrowheads="1"/>
          </p:cNvSpPr>
          <p:nvPr/>
        </p:nvSpPr>
        <p:spPr bwMode="auto">
          <a:xfrm>
            <a:off x="2825750" y="3876675"/>
            <a:ext cx="25146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B main memory buffers</a:t>
            </a:r>
          </a:p>
        </p:txBody>
      </p:sp>
      <p:sp>
        <p:nvSpPr>
          <p:cNvPr id="6" name="Rectangle 31"/>
          <p:cNvSpPr>
            <a:spLocks noChangeArrowheads="1"/>
          </p:cNvSpPr>
          <p:nvPr/>
        </p:nvSpPr>
        <p:spPr bwMode="auto">
          <a:xfrm>
            <a:off x="5959475" y="3898900"/>
            <a:ext cx="628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Disk</a:t>
            </a:r>
          </a:p>
        </p:txBody>
      </p:sp>
      <p:sp>
        <p:nvSpPr>
          <p:cNvPr id="7" name="Rectangle 32"/>
          <p:cNvSpPr>
            <a:spLocks noChangeArrowheads="1"/>
          </p:cNvSpPr>
          <p:nvPr/>
        </p:nvSpPr>
        <p:spPr bwMode="auto">
          <a:xfrm>
            <a:off x="1843088" y="3900488"/>
            <a:ext cx="628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Disk</a:t>
            </a:r>
          </a:p>
        </p:txBody>
      </p:sp>
      <p:sp>
        <p:nvSpPr>
          <p:cNvPr id="8" name="Rectangle 33"/>
          <p:cNvSpPr>
            <a:spLocks noChangeArrowheads="1"/>
          </p:cNvSpPr>
          <p:nvPr/>
        </p:nvSpPr>
        <p:spPr bwMode="auto">
          <a:xfrm>
            <a:off x="1600200" y="1295400"/>
            <a:ext cx="10668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Original </a:t>
            </a:r>
          </a:p>
          <a:p>
            <a:pPr eaLnBrk="0" hangingPunct="0"/>
            <a:r>
              <a:rPr lang="en-US" sz="1800" b="1">
                <a:solidFill>
                  <a:srgbClr val="000000"/>
                </a:solidFill>
                <a:latin typeface="Times New Roman" charset="0"/>
              </a:rPr>
              <a:t>Relation</a:t>
            </a:r>
          </a:p>
        </p:txBody>
      </p:sp>
      <p:sp>
        <p:nvSpPr>
          <p:cNvPr id="9" name="Rectangle 34"/>
          <p:cNvSpPr>
            <a:spLocks noChangeArrowheads="1"/>
          </p:cNvSpPr>
          <p:nvPr/>
        </p:nvSpPr>
        <p:spPr bwMode="auto">
          <a:xfrm>
            <a:off x="4381500" y="1598613"/>
            <a:ext cx="92551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solidFill>
                  <a:srgbClr val="000000"/>
                </a:solidFill>
                <a:latin typeface="Times New Roman" charset="0"/>
              </a:rPr>
              <a:t>OUTPUT</a:t>
            </a:r>
          </a:p>
        </p:txBody>
      </p:sp>
      <p:sp>
        <p:nvSpPr>
          <p:cNvPr id="10" name="Freeform 35"/>
          <p:cNvSpPr>
            <a:spLocks/>
          </p:cNvSpPr>
          <p:nvPr/>
        </p:nvSpPr>
        <p:spPr bwMode="auto">
          <a:xfrm>
            <a:off x="6165850" y="3173413"/>
            <a:ext cx="42863" cy="63500"/>
          </a:xfrm>
          <a:custGeom>
            <a:avLst/>
            <a:gdLst>
              <a:gd name="T0" fmla="*/ 26 w 27"/>
              <a:gd name="T1" fmla="*/ 20 h 40"/>
              <a:gd name="T2" fmla="*/ 14 w 27"/>
              <a:gd name="T3" fmla="*/ 0 h 40"/>
              <a:gd name="T4" fmla="*/ 0 w 27"/>
              <a:gd name="T5" fmla="*/ 20 h 40"/>
              <a:gd name="T6" fmla="*/ 14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 name="Freeform 36"/>
          <p:cNvSpPr>
            <a:spLocks/>
          </p:cNvSpPr>
          <p:nvPr/>
        </p:nvSpPr>
        <p:spPr bwMode="auto">
          <a:xfrm>
            <a:off x="6321425" y="3173413"/>
            <a:ext cx="42863" cy="63500"/>
          </a:xfrm>
          <a:custGeom>
            <a:avLst/>
            <a:gdLst>
              <a:gd name="T0" fmla="*/ 26 w 27"/>
              <a:gd name="T1" fmla="*/ 20 h 40"/>
              <a:gd name="T2" fmla="*/ 14 w 27"/>
              <a:gd name="T3" fmla="*/ 0 h 40"/>
              <a:gd name="T4" fmla="*/ 0 w 27"/>
              <a:gd name="T5" fmla="*/ 20 h 40"/>
              <a:gd name="T6" fmla="*/ 14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2" name="Freeform 37"/>
          <p:cNvSpPr>
            <a:spLocks/>
          </p:cNvSpPr>
          <p:nvPr/>
        </p:nvSpPr>
        <p:spPr bwMode="auto">
          <a:xfrm>
            <a:off x="2660650" y="1576388"/>
            <a:ext cx="2671763" cy="2289175"/>
          </a:xfrm>
          <a:custGeom>
            <a:avLst/>
            <a:gdLst>
              <a:gd name="T0" fmla="*/ 0 w 1683"/>
              <a:gd name="T1" fmla="*/ 1441 h 1442"/>
              <a:gd name="T2" fmla="*/ 0 w 1683"/>
              <a:gd name="T3" fmla="*/ 0 h 1442"/>
              <a:gd name="T4" fmla="*/ 1682 w 1683"/>
              <a:gd name="T5" fmla="*/ 0 h 1442"/>
              <a:gd name="T6" fmla="*/ 1682 w 1683"/>
              <a:gd name="T7" fmla="*/ 1441 h 1442"/>
              <a:gd name="T8" fmla="*/ 0 w 1683"/>
              <a:gd name="T9" fmla="*/ 1441 h 1442"/>
              <a:gd name="T10" fmla="*/ 0 60000 65536"/>
              <a:gd name="T11" fmla="*/ 0 60000 65536"/>
              <a:gd name="T12" fmla="*/ 0 60000 65536"/>
              <a:gd name="T13" fmla="*/ 0 60000 65536"/>
              <a:gd name="T14" fmla="*/ 0 60000 65536"/>
              <a:gd name="T15" fmla="*/ 0 w 1683"/>
              <a:gd name="T16" fmla="*/ 0 h 1442"/>
              <a:gd name="T17" fmla="*/ 1683 w 1683"/>
              <a:gd name="T18" fmla="*/ 1442 h 1442"/>
            </a:gdLst>
            <a:ahLst/>
            <a:cxnLst>
              <a:cxn ang="T10">
                <a:pos x="T0" y="T1"/>
              </a:cxn>
              <a:cxn ang="T11">
                <a:pos x="T2" y="T3"/>
              </a:cxn>
              <a:cxn ang="T12">
                <a:pos x="T4" y="T5"/>
              </a:cxn>
              <a:cxn ang="T13">
                <a:pos x="T6" y="T7"/>
              </a:cxn>
              <a:cxn ang="T14">
                <a:pos x="T8" y="T9"/>
              </a:cxn>
            </a:cxnLst>
            <a:rect l="T15" t="T16" r="T17" b="T18"/>
            <a:pathLst>
              <a:path w="1683" h="1442">
                <a:moveTo>
                  <a:pt x="0" y="1441"/>
                </a:moveTo>
                <a:lnTo>
                  <a:pt x="0" y="0"/>
                </a:lnTo>
                <a:lnTo>
                  <a:pt x="1682" y="0"/>
                </a:lnTo>
                <a:lnTo>
                  <a:pt x="1682" y="1441"/>
                </a:lnTo>
                <a:lnTo>
                  <a:pt x="0" y="1441"/>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grpSp>
        <p:nvGrpSpPr>
          <p:cNvPr id="2" name="Group 39"/>
          <p:cNvGrpSpPr>
            <a:grpSpLocks/>
          </p:cNvGrpSpPr>
          <p:nvPr/>
        </p:nvGrpSpPr>
        <p:grpSpPr bwMode="auto">
          <a:xfrm>
            <a:off x="4765675" y="3087688"/>
            <a:ext cx="334963" cy="90488"/>
            <a:chOff x="4158" y="1336"/>
            <a:chExt cx="211" cy="57"/>
          </a:xfrm>
        </p:grpSpPr>
        <p:sp>
          <p:nvSpPr>
            <p:cNvPr id="55" name="Freeform 40"/>
            <p:cNvSpPr>
              <a:spLocks/>
            </p:cNvSpPr>
            <p:nvPr/>
          </p:nvSpPr>
          <p:spPr bwMode="auto">
            <a:xfrm>
              <a:off x="4158" y="1336"/>
              <a:ext cx="27" cy="40"/>
            </a:xfrm>
            <a:custGeom>
              <a:avLst/>
              <a:gdLst>
                <a:gd name="T0" fmla="*/ 26 w 27"/>
                <a:gd name="T1" fmla="*/ 19 h 40"/>
                <a:gd name="T2" fmla="*/ 13 w 27"/>
                <a:gd name="T3" fmla="*/ 0 h 40"/>
                <a:gd name="T4" fmla="*/ 0 w 27"/>
                <a:gd name="T5" fmla="*/ 19 h 40"/>
                <a:gd name="T6" fmla="*/ 13 w 27"/>
                <a:gd name="T7" fmla="*/ 39 h 40"/>
                <a:gd name="T8" fmla="*/ 26 w 27"/>
                <a:gd name="T9" fmla="*/ 19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19"/>
                  </a:moveTo>
                  <a:lnTo>
                    <a:pt x="13" y="0"/>
                  </a:lnTo>
                  <a:lnTo>
                    <a:pt x="0" y="19"/>
                  </a:lnTo>
                  <a:lnTo>
                    <a:pt x="13" y="39"/>
                  </a:lnTo>
                  <a:lnTo>
                    <a:pt x="26" y="19"/>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 name="Freeform 41"/>
            <p:cNvSpPr>
              <a:spLocks/>
            </p:cNvSpPr>
            <p:nvPr/>
          </p:nvSpPr>
          <p:spPr bwMode="auto">
            <a:xfrm>
              <a:off x="4249" y="1336"/>
              <a:ext cx="27" cy="40"/>
            </a:xfrm>
            <a:custGeom>
              <a:avLst/>
              <a:gdLst>
                <a:gd name="T0" fmla="*/ 26 w 27"/>
                <a:gd name="T1" fmla="*/ 19 h 40"/>
                <a:gd name="T2" fmla="*/ 13 w 27"/>
                <a:gd name="T3" fmla="*/ 0 h 40"/>
                <a:gd name="T4" fmla="*/ 0 w 27"/>
                <a:gd name="T5" fmla="*/ 19 h 40"/>
                <a:gd name="T6" fmla="*/ 13 w 27"/>
                <a:gd name="T7" fmla="*/ 39 h 40"/>
                <a:gd name="T8" fmla="*/ 26 w 27"/>
                <a:gd name="T9" fmla="*/ 19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19"/>
                  </a:moveTo>
                  <a:lnTo>
                    <a:pt x="13" y="0"/>
                  </a:lnTo>
                  <a:lnTo>
                    <a:pt x="0" y="19"/>
                  </a:lnTo>
                  <a:lnTo>
                    <a:pt x="13" y="39"/>
                  </a:lnTo>
                  <a:lnTo>
                    <a:pt x="26" y="19"/>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 name="Freeform 42"/>
            <p:cNvSpPr>
              <a:spLocks/>
            </p:cNvSpPr>
            <p:nvPr/>
          </p:nvSpPr>
          <p:spPr bwMode="auto">
            <a:xfrm>
              <a:off x="4347" y="1336"/>
              <a:ext cx="22" cy="57"/>
            </a:xfrm>
            <a:custGeom>
              <a:avLst/>
              <a:gdLst>
                <a:gd name="T0" fmla="*/ 21 w 22"/>
                <a:gd name="T1" fmla="*/ 27 h 57"/>
                <a:gd name="T2" fmla="*/ 11 w 22"/>
                <a:gd name="T3" fmla="*/ 0 h 57"/>
                <a:gd name="T4" fmla="*/ 0 w 22"/>
                <a:gd name="T5" fmla="*/ 27 h 57"/>
                <a:gd name="T6" fmla="*/ 11 w 22"/>
                <a:gd name="T7" fmla="*/ 56 h 57"/>
                <a:gd name="T8" fmla="*/ 21 w 22"/>
                <a:gd name="T9" fmla="*/ 27 h 57"/>
                <a:gd name="T10" fmla="*/ 0 60000 65536"/>
                <a:gd name="T11" fmla="*/ 0 60000 65536"/>
                <a:gd name="T12" fmla="*/ 0 60000 65536"/>
                <a:gd name="T13" fmla="*/ 0 60000 65536"/>
                <a:gd name="T14" fmla="*/ 0 60000 65536"/>
                <a:gd name="T15" fmla="*/ 0 w 22"/>
                <a:gd name="T16" fmla="*/ 0 h 57"/>
                <a:gd name="T17" fmla="*/ 22 w 22"/>
                <a:gd name="T18" fmla="*/ 57 h 57"/>
              </a:gdLst>
              <a:ahLst/>
              <a:cxnLst>
                <a:cxn ang="T10">
                  <a:pos x="T0" y="T1"/>
                </a:cxn>
                <a:cxn ang="T11">
                  <a:pos x="T2" y="T3"/>
                </a:cxn>
                <a:cxn ang="T12">
                  <a:pos x="T4" y="T5"/>
                </a:cxn>
                <a:cxn ang="T13">
                  <a:pos x="T6" y="T7"/>
                </a:cxn>
                <a:cxn ang="T14">
                  <a:pos x="T8" y="T9"/>
                </a:cxn>
              </a:cxnLst>
              <a:rect l="T15" t="T16" r="T17" b="T18"/>
              <a:pathLst>
                <a:path w="22" h="57">
                  <a:moveTo>
                    <a:pt x="21" y="27"/>
                  </a:moveTo>
                  <a:lnTo>
                    <a:pt x="11" y="0"/>
                  </a:lnTo>
                  <a:lnTo>
                    <a:pt x="0" y="27"/>
                  </a:lnTo>
                  <a:lnTo>
                    <a:pt x="11" y="56"/>
                  </a:lnTo>
                  <a:lnTo>
                    <a:pt x="21" y="27"/>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5" name="Freeform 43"/>
          <p:cNvSpPr>
            <a:spLocks/>
          </p:cNvSpPr>
          <p:nvPr/>
        </p:nvSpPr>
        <p:spPr bwMode="auto">
          <a:xfrm>
            <a:off x="5773738" y="2222500"/>
            <a:ext cx="250825" cy="269875"/>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16" name="Freeform 44"/>
          <p:cNvSpPr>
            <a:spLocks/>
          </p:cNvSpPr>
          <p:nvPr/>
        </p:nvSpPr>
        <p:spPr bwMode="auto">
          <a:xfrm>
            <a:off x="6064250" y="2222500"/>
            <a:ext cx="249238" cy="269875"/>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17" name="Freeform 45"/>
          <p:cNvSpPr>
            <a:spLocks/>
          </p:cNvSpPr>
          <p:nvPr/>
        </p:nvSpPr>
        <p:spPr bwMode="auto">
          <a:xfrm>
            <a:off x="5773738" y="2689225"/>
            <a:ext cx="250825" cy="269875"/>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18" name="Freeform 46"/>
          <p:cNvSpPr>
            <a:spLocks/>
          </p:cNvSpPr>
          <p:nvPr/>
        </p:nvSpPr>
        <p:spPr bwMode="auto">
          <a:xfrm>
            <a:off x="6073775" y="2689225"/>
            <a:ext cx="249238" cy="269875"/>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19" name="Freeform 47"/>
          <p:cNvSpPr>
            <a:spLocks/>
          </p:cNvSpPr>
          <p:nvPr/>
        </p:nvSpPr>
        <p:spPr bwMode="auto">
          <a:xfrm>
            <a:off x="6022975" y="3173413"/>
            <a:ext cx="42863" cy="63500"/>
          </a:xfrm>
          <a:custGeom>
            <a:avLst/>
            <a:gdLst>
              <a:gd name="T0" fmla="*/ 26 w 27"/>
              <a:gd name="T1" fmla="*/ 20 h 40"/>
              <a:gd name="T2" fmla="*/ 13 w 27"/>
              <a:gd name="T3" fmla="*/ 0 h 40"/>
              <a:gd name="T4" fmla="*/ 0 w 27"/>
              <a:gd name="T5" fmla="*/ 20 h 40"/>
              <a:gd name="T6" fmla="*/ 13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3" y="0"/>
                </a:lnTo>
                <a:lnTo>
                  <a:pt x="0" y="20"/>
                </a:lnTo>
                <a:lnTo>
                  <a:pt x="13"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 name="Freeform 48"/>
          <p:cNvSpPr>
            <a:spLocks/>
          </p:cNvSpPr>
          <p:nvPr/>
        </p:nvSpPr>
        <p:spPr bwMode="auto">
          <a:xfrm>
            <a:off x="6373813" y="2689225"/>
            <a:ext cx="249238" cy="269875"/>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21" name="Rectangle 49"/>
          <p:cNvSpPr>
            <a:spLocks noChangeArrowheads="1"/>
          </p:cNvSpPr>
          <p:nvPr/>
        </p:nvSpPr>
        <p:spPr bwMode="auto">
          <a:xfrm>
            <a:off x="4752975" y="2411413"/>
            <a:ext cx="2730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solidFill>
                  <a:srgbClr val="000000"/>
                </a:solidFill>
                <a:latin typeface="Times New Roman" charset="0"/>
              </a:rPr>
              <a:t>2</a:t>
            </a:r>
          </a:p>
        </p:txBody>
      </p:sp>
      <p:sp>
        <p:nvSpPr>
          <p:cNvPr id="22" name="Freeform 50"/>
          <p:cNvSpPr>
            <a:spLocks/>
          </p:cNvSpPr>
          <p:nvPr/>
        </p:nvSpPr>
        <p:spPr bwMode="auto">
          <a:xfrm>
            <a:off x="5773738" y="3524250"/>
            <a:ext cx="250825" cy="269875"/>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23" name="Freeform 51"/>
          <p:cNvSpPr>
            <a:spLocks/>
          </p:cNvSpPr>
          <p:nvPr/>
        </p:nvSpPr>
        <p:spPr bwMode="auto">
          <a:xfrm>
            <a:off x="4718050" y="3481388"/>
            <a:ext cx="422275" cy="287338"/>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24" name="Rectangle 52"/>
          <p:cNvSpPr>
            <a:spLocks noChangeArrowheads="1"/>
          </p:cNvSpPr>
          <p:nvPr/>
        </p:nvSpPr>
        <p:spPr bwMode="auto">
          <a:xfrm>
            <a:off x="2779713" y="2481263"/>
            <a:ext cx="7366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dirty="0">
                <a:solidFill>
                  <a:srgbClr val="000000"/>
                </a:solidFill>
                <a:latin typeface="Times New Roman" charset="0"/>
              </a:rPr>
              <a:t>INPUT</a:t>
            </a:r>
          </a:p>
        </p:txBody>
      </p:sp>
      <p:sp useBgFill="1">
        <p:nvSpPr>
          <p:cNvPr id="25" name="Rectangle 53"/>
          <p:cNvSpPr>
            <a:spLocks noChangeArrowheads="1"/>
          </p:cNvSpPr>
          <p:nvPr/>
        </p:nvSpPr>
        <p:spPr bwMode="auto">
          <a:xfrm>
            <a:off x="4752975" y="1863725"/>
            <a:ext cx="273050" cy="304800"/>
          </a:xfrm>
          <a:prstGeom prst="rect">
            <a:avLst/>
          </a:prstGeom>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solidFill>
                  <a:srgbClr val="000000"/>
                </a:solidFill>
                <a:latin typeface="Times New Roman" charset="0"/>
              </a:rPr>
              <a:t>1</a:t>
            </a:r>
          </a:p>
        </p:txBody>
      </p:sp>
      <p:sp>
        <p:nvSpPr>
          <p:cNvPr id="26" name="Rectangle 54"/>
          <p:cNvSpPr>
            <a:spLocks noChangeArrowheads="1"/>
          </p:cNvSpPr>
          <p:nvPr/>
        </p:nvSpPr>
        <p:spPr bwMode="auto">
          <a:xfrm>
            <a:off x="3354388" y="2727325"/>
            <a:ext cx="815975" cy="71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400" b="1" dirty="0">
                <a:solidFill>
                  <a:srgbClr val="000000"/>
                </a:solidFill>
                <a:latin typeface="Times New Roman" charset="0"/>
              </a:rPr>
              <a:t>hash</a:t>
            </a:r>
          </a:p>
          <a:p>
            <a:pPr algn="ctr" eaLnBrk="0" hangingPunct="0">
              <a:lnSpc>
                <a:spcPct val="50000"/>
              </a:lnSpc>
            </a:pPr>
            <a:r>
              <a:rPr lang="en-US" sz="1400" b="1" dirty="0">
                <a:solidFill>
                  <a:srgbClr val="000000"/>
                </a:solidFill>
                <a:latin typeface="Times New Roman" charset="0"/>
              </a:rPr>
              <a:t>function</a:t>
            </a:r>
          </a:p>
          <a:p>
            <a:pPr algn="ctr" eaLnBrk="0" hangingPunct="0"/>
            <a:r>
              <a:rPr lang="en-US" sz="2000" b="1" dirty="0" err="1">
                <a:solidFill>
                  <a:schemeClr val="accent2"/>
                </a:solidFill>
                <a:latin typeface="Times New Roman" charset="0"/>
              </a:rPr>
              <a:t>h</a:t>
            </a:r>
            <a:r>
              <a:rPr lang="en-US" sz="2000" b="1" baseline="-25000" dirty="0" err="1">
                <a:solidFill>
                  <a:schemeClr val="accent2"/>
                </a:solidFill>
                <a:latin typeface="Times New Roman" charset="0"/>
              </a:rPr>
              <a:t>p</a:t>
            </a:r>
            <a:endParaRPr lang="en-US" sz="2000" b="1" dirty="0">
              <a:solidFill>
                <a:schemeClr val="accent2"/>
              </a:solidFill>
              <a:latin typeface="Times New Roman" charset="0"/>
            </a:endParaRPr>
          </a:p>
        </p:txBody>
      </p:sp>
      <p:sp>
        <p:nvSpPr>
          <p:cNvPr id="27" name="Rectangle 55"/>
          <p:cNvSpPr>
            <a:spLocks noChangeArrowheads="1"/>
          </p:cNvSpPr>
          <p:nvPr/>
        </p:nvSpPr>
        <p:spPr bwMode="auto">
          <a:xfrm>
            <a:off x="4657725" y="3197225"/>
            <a:ext cx="4508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solidFill>
                  <a:srgbClr val="000000"/>
                </a:solidFill>
                <a:latin typeface="Times New Roman" charset="0"/>
              </a:rPr>
              <a:t>B-1</a:t>
            </a:r>
          </a:p>
        </p:txBody>
      </p:sp>
      <p:sp>
        <p:nvSpPr>
          <p:cNvPr id="28" name="Rectangle 56"/>
          <p:cNvSpPr>
            <a:spLocks noChangeArrowheads="1"/>
          </p:cNvSpPr>
          <p:nvPr/>
        </p:nvSpPr>
        <p:spPr bwMode="auto">
          <a:xfrm>
            <a:off x="5621338" y="1587500"/>
            <a:ext cx="11493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Partitions</a:t>
            </a:r>
          </a:p>
        </p:txBody>
      </p:sp>
      <p:sp>
        <p:nvSpPr>
          <p:cNvPr id="29" name="Rectangle 57"/>
          <p:cNvSpPr>
            <a:spLocks noChangeArrowheads="1"/>
          </p:cNvSpPr>
          <p:nvPr/>
        </p:nvSpPr>
        <p:spPr bwMode="auto">
          <a:xfrm>
            <a:off x="6775450" y="2198688"/>
            <a:ext cx="2984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1</a:t>
            </a:r>
          </a:p>
        </p:txBody>
      </p:sp>
      <p:sp>
        <p:nvSpPr>
          <p:cNvPr id="30" name="Rectangle 58"/>
          <p:cNvSpPr>
            <a:spLocks noChangeArrowheads="1"/>
          </p:cNvSpPr>
          <p:nvPr/>
        </p:nvSpPr>
        <p:spPr bwMode="auto">
          <a:xfrm>
            <a:off x="6765925" y="2622550"/>
            <a:ext cx="2984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2</a:t>
            </a:r>
          </a:p>
        </p:txBody>
      </p:sp>
      <p:sp>
        <p:nvSpPr>
          <p:cNvPr id="31" name="Rectangle 59"/>
          <p:cNvSpPr>
            <a:spLocks noChangeArrowheads="1"/>
          </p:cNvSpPr>
          <p:nvPr/>
        </p:nvSpPr>
        <p:spPr bwMode="auto">
          <a:xfrm>
            <a:off x="6734175" y="3414713"/>
            <a:ext cx="5270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B-1</a:t>
            </a:r>
          </a:p>
        </p:txBody>
      </p:sp>
      <p:grpSp>
        <p:nvGrpSpPr>
          <p:cNvPr id="3" name="Group 60"/>
          <p:cNvGrpSpPr>
            <a:grpSpLocks/>
          </p:cNvGrpSpPr>
          <p:nvPr/>
        </p:nvGrpSpPr>
        <p:grpSpPr bwMode="auto">
          <a:xfrm>
            <a:off x="1665288" y="1963738"/>
            <a:ext cx="919163" cy="1952625"/>
            <a:chOff x="2205" y="628"/>
            <a:chExt cx="579" cy="1230"/>
          </a:xfrm>
        </p:grpSpPr>
        <p:sp>
          <p:nvSpPr>
            <p:cNvPr id="51" name="Oval 61"/>
            <p:cNvSpPr>
              <a:spLocks noChangeArrowheads="1"/>
            </p:cNvSpPr>
            <p:nvPr/>
          </p:nvSpPr>
          <p:spPr bwMode="auto">
            <a:xfrm>
              <a:off x="2213" y="628"/>
              <a:ext cx="567" cy="85"/>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2" name="Line 62"/>
            <p:cNvSpPr>
              <a:spLocks noChangeShapeType="1"/>
            </p:cNvSpPr>
            <p:nvPr/>
          </p:nvSpPr>
          <p:spPr bwMode="auto">
            <a:xfrm>
              <a:off x="2209" y="671"/>
              <a:ext cx="0" cy="110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Line 63"/>
            <p:cNvSpPr>
              <a:spLocks noChangeShapeType="1"/>
            </p:cNvSpPr>
            <p:nvPr/>
          </p:nvSpPr>
          <p:spPr bwMode="auto">
            <a:xfrm>
              <a:off x="2784" y="671"/>
              <a:ext cx="0" cy="110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4" name="Arc 64"/>
            <p:cNvSpPr>
              <a:spLocks/>
            </p:cNvSpPr>
            <p:nvPr/>
          </p:nvSpPr>
          <p:spPr bwMode="auto">
            <a:xfrm>
              <a:off x="2205" y="1782"/>
              <a:ext cx="575" cy="76"/>
            </a:xfrm>
            <a:custGeom>
              <a:avLst/>
              <a:gdLst>
                <a:gd name="T0" fmla="*/ 0 w 43200"/>
                <a:gd name="T1" fmla="*/ 0 h 22187"/>
                <a:gd name="T2" fmla="*/ 0 w 43200"/>
                <a:gd name="T3" fmla="*/ 0 h 22187"/>
                <a:gd name="T4" fmla="*/ 0 w 43200"/>
                <a:gd name="T5" fmla="*/ 0 h 22187"/>
                <a:gd name="T6" fmla="*/ 0 60000 65536"/>
                <a:gd name="T7" fmla="*/ 0 60000 65536"/>
                <a:gd name="T8" fmla="*/ 0 60000 65536"/>
                <a:gd name="T9" fmla="*/ 0 w 43200"/>
                <a:gd name="T10" fmla="*/ 0 h 22187"/>
                <a:gd name="T11" fmla="*/ 43200 w 43200"/>
                <a:gd name="T12" fmla="*/ 22187 h 22187"/>
              </a:gdLst>
              <a:ahLst/>
              <a:cxnLst>
                <a:cxn ang="T6">
                  <a:pos x="T0" y="T1"/>
                </a:cxn>
                <a:cxn ang="T7">
                  <a:pos x="T2" y="T3"/>
                </a:cxn>
                <a:cxn ang="T8">
                  <a:pos x="T4" y="T5"/>
                </a:cxn>
              </a:cxnLst>
              <a:rect l="T9" t="T10" r="T11" b="T12"/>
              <a:pathLst>
                <a:path w="43200" h="22187" fill="none" extrusionOk="0">
                  <a:moveTo>
                    <a:pt x="43192" y="-1"/>
                  </a:moveTo>
                  <a:cubicBezTo>
                    <a:pt x="43197" y="195"/>
                    <a:pt x="43200" y="391"/>
                    <a:pt x="43200" y="587"/>
                  </a:cubicBezTo>
                  <a:cubicBezTo>
                    <a:pt x="43200" y="12516"/>
                    <a:pt x="33529" y="22187"/>
                    <a:pt x="21600" y="22187"/>
                  </a:cubicBezTo>
                  <a:cubicBezTo>
                    <a:pt x="9670" y="22187"/>
                    <a:pt x="0" y="12516"/>
                    <a:pt x="0" y="587"/>
                  </a:cubicBezTo>
                  <a:cubicBezTo>
                    <a:pt x="0" y="392"/>
                    <a:pt x="2" y="198"/>
                    <a:pt x="7" y="3"/>
                  </a:cubicBezTo>
                </a:path>
                <a:path w="43200" h="22187" stroke="0" extrusionOk="0">
                  <a:moveTo>
                    <a:pt x="43192" y="-1"/>
                  </a:moveTo>
                  <a:cubicBezTo>
                    <a:pt x="43197" y="195"/>
                    <a:pt x="43200" y="391"/>
                    <a:pt x="43200" y="587"/>
                  </a:cubicBezTo>
                  <a:cubicBezTo>
                    <a:pt x="43200" y="12516"/>
                    <a:pt x="33529" y="22187"/>
                    <a:pt x="21600" y="22187"/>
                  </a:cubicBezTo>
                  <a:cubicBezTo>
                    <a:pt x="9670" y="22187"/>
                    <a:pt x="0" y="12516"/>
                    <a:pt x="0" y="587"/>
                  </a:cubicBezTo>
                  <a:cubicBezTo>
                    <a:pt x="0" y="392"/>
                    <a:pt x="2" y="198"/>
                    <a:pt x="7" y="3"/>
                  </a:cubicBezTo>
                  <a:lnTo>
                    <a:pt x="21600" y="587"/>
                  </a:lnTo>
                  <a:lnTo>
                    <a:pt x="43192" y="-1"/>
                  </a:lnTo>
                  <a:close/>
                </a:path>
              </a:pathLst>
            </a:custGeom>
            <a:noFill/>
            <a:ln w="12700" cap="rnd">
              <a:solidFill>
                <a:schemeClr val="tx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33" name="Rectangle 65"/>
          <p:cNvSpPr>
            <a:spLocks noChangeArrowheads="1"/>
          </p:cNvSpPr>
          <p:nvPr/>
        </p:nvSpPr>
        <p:spPr bwMode="auto">
          <a:xfrm>
            <a:off x="1981200" y="2192338"/>
            <a:ext cx="292100" cy="292100"/>
          </a:xfrm>
          <a:prstGeom prst="rect">
            <a:avLst/>
          </a:prstGeom>
          <a:solidFill>
            <a:srgbClr val="F6BF69"/>
          </a:solidFill>
          <a:ln w="12700">
            <a:solidFill>
              <a:schemeClr val="tx2"/>
            </a:solidFill>
            <a:miter lim="800000"/>
            <a:headEnd/>
            <a:tailEnd/>
          </a:ln>
        </p:spPr>
        <p:txBody>
          <a:bodyPr wrap="none" anchor="ctr"/>
          <a:lstStyle/>
          <a:p>
            <a:r>
              <a:rPr lang="en-US" dirty="0" smtClean="0"/>
              <a:t>So</a:t>
            </a:r>
            <a:endParaRPr lang="en-US" dirty="0"/>
          </a:p>
        </p:txBody>
      </p:sp>
      <p:sp>
        <p:nvSpPr>
          <p:cNvPr id="34" name="Rectangle 66"/>
          <p:cNvSpPr>
            <a:spLocks noChangeArrowheads="1"/>
          </p:cNvSpPr>
          <p:nvPr/>
        </p:nvSpPr>
        <p:spPr bwMode="auto">
          <a:xfrm>
            <a:off x="1981200" y="2649538"/>
            <a:ext cx="292100" cy="292100"/>
          </a:xfrm>
          <a:prstGeom prst="rect">
            <a:avLst/>
          </a:prstGeom>
          <a:solidFill>
            <a:srgbClr val="F6BF69"/>
          </a:solidFill>
          <a:ln w="12700">
            <a:solidFill>
              <a:schemeClr val="tx2"/>
            </a:solidFill>
            <a:miter lim="800000"/>
            <a:headEnd/>
            <a:tailEnd/>
          </a:ln>
        </p:spPr>
        <p:txBody>
          <a:bodyPr wrap="none" anchor="ctr"/>
          <a:lstStyle/>
          <a:p>
            <a:r>
              <a:rPr lang="en-US" dirty="0" smtClean="0"/>
              <a:t>Fr</a:t>
            </a:r>
            <a:endParaRPr lang="en-US" dirty="0"/>
          </a:p>
        </p:txBody>
      </p:sp>
      <p:sp>
        <p:nvSpPr>
          <p:cNvPr id="35" name="Rectangle 67"/>
          <p:cNvSpPr>
            <a:spLocks noChangeArrowheads="1"/>
          </p:cNvSpPr>
          <p:nvPr/>
        </p:nvSpPr>
        <p:spPr bwMode="auto">
          <a:xfrm>
            <a:off x="1981200" y="3411538"/>
            <a:ext cx="292100" cy="292100"/>
          </a:xfrm>
          <a:prstGeom prst="rect">
            <a:avLst/>
          </a:prstGeom>
          <a:solidFill>
            <a:srgbClr val="F6BF69"/>
          </a:solidFill>
          <a:ln w="12700">
            <a:solidFill>
              <a:schemeClr val="tx2"/>
            </a:solidFill>
            <a:miter lim="800000"/>
            <a:headEnd/>
            <a:tailEnd/>
          </a:ln>
        </p:spPr>
        <p:txBody>
          <a:bodyPr wrap="none" anchor="ctr"/>
          <a:lstStyle/>
          <a:p>
            <a:endParaRPr lang="en-US"/>
          </a:p>
        </p:txBody>
      </p:sp>
      <p:sp>
        <p:nvSpPr>
          <p:cNvPr id="36" name="Rectangle 68"/>
          <p:cNvSpPr>
            <a:spLocks noChangeArrowheads="1"/>
          </p:cNvSpPr>
          <p:nvPr/>
        </p:nvSpPr>
        <p:spPr bwMode="auto">
          <a:xfrm>
            <a:off x="1803400" y="2843213"/>
            <a:ext cx="69215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3200" b="1">
                <a:solidFill>
                  <a:schemeClr val="tx2"/>
                </a:solidFill>
              </a:rPr>
              <a:t>. . .</a:t>
            </a:r>
          </a:p>
        </p:txBody>
      </p:sp>
      <p:grpSp>
        <p:nvGrpSpPr>
          <p:cNvPr id="4" name="Group 69"/>
          <p:cNvGrpSpPr>
            <a:grpSpLocks/>
          </p:cNvGrpSpPr>
          <p:nvPr/>
        </p:nvGrpSpPr>
        <p:grpSpPr bwMode="auto">
          <a:xfrm>
            <a:off x="5703888" y="1963738"/>
            <a:ext cx="1071563" cy="1974850"/>
            <a:chOff x="4749" y="628"/>
            <a:chExt cx="675" cy="1244"/>
          </a:xfrm>
        </p:grpSpPr>
        <p:sp>
          <p:nvSpPr>
            <p:cNvPr id="47" name="Oval 70"/>
            <p:cNvSpPr>
              <a:spLocks noChangeArrowheads="1"/>
            </p:cNvSpPr>
            <p:nvPr/>
          </p:nvSpPr>
          <p:spPr bwMode="auto">
            <a:xfrm>
              <a:off x="4757" y="628"/>
              <a:ext cx="663" cy="86"/>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8" name="Line 71"/>
            <p:cNvSpPr>
              <a:spLocks noChangeShapeType="1"/>
            </p:cNvSpPr>
            <p:nvPr/>
          </p:nvSpPr>
          <p:spPr bwMode="auto">
            <a:xfrm>
              <a:off x="4753" y="672"/>
              <a:ext cx="0" cy="112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9" name="Line 72"/>
            <p:cNvSpPr>
              <a:spLocks noChangeShapeType="1"/>
            </p:cNvSpPr>
            <p:nvPr/>
          </p:nvSpPr>
          <p:spPr bwMode="auto">
            <a:xfrm>
              <a:off x="5424" y="672"/>
              <a:ext cx="0" cy="112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0" name="Arc 73"/>
            <p:cNvSpPr>
              <a:spLocks/>
            </p:cNvSpPr>
            <p:nvPr/>
          </p:nvSpPr>
          <p:spPr bwMode="auto">
            <a:xfrm>
              <a:off x="4749" y="1796"/>
              <a:ext cx="671" cy="76"/>
            </a:xfrm>
            <a:custGeom>
              <a:avLst/>
              <a:gdLst>
                <a:gd name="T0" fmla="*/ 0 w 43200"/>
                <a:gd name="T1" fmla="*/ 0 h 22186"/>
                <a:gd name="T2" fmla="*/ 0 w 43200"/>
                <a:gd name="T3" fmla="*/ 0 h 22186"/>
                <a:gd name="T4" fmla="*/ 0 w 43200"/>
                <a:gd name="T5" fmla="*/ 0 h 22186"/>
                <a:gd name="T6" fmla="*/ 0 60000 65536"/>
                <a:gd name="T7" fmla="*/ 0 60000 65536"/>
                <a:gd name="T8" fmla="*/ 0 60000 65536"/>
                <a:gd name="T9" fmla="*/ 0 w 43200"/>
                <a:gd name="T10" fmla="*/ 0 h 22186"/>
                <a:gd name="T11" fmla="*/ 43200 w 43200"/>
                <a:gd name="T12" fmla="*/ 22186 h 22186"/>
              </a:gdLst>
              <a:ahLst/>
              <a:cxnLst>
                <a:cxn ang="T6">
                  <a:pos x="T0" y="T1"/>
                </a:cxn>
                <a:cxn ang="T7">
                  <a:pos x="T2" y="T3"/>
                </a:cxn>
                <a:cxn ang="T8">
                  <a:pos x="T4" y="T5"/>
                </a:cxn>
              </a:cxnLst>
              <a:rect l="T9" t="T10" r="T11" b="T12"/>
              <a:pathLst>
                <a:path w="43200" h="22186" fill="none" extrusionOk="0">
                  <a:moveTo>
                    <a:pt x="43192" y="-1"/>
                  </a:moveTo>
                  <a:cubicBezTo>
                    <a:pt x="43197" y="195"/>
                    <a:pt x="43200" y="390"/>
                    <a:pt x="43200" y="586"/>
                  </a:cubicBezTo>
                  <a:cubicBezTo>
                    <a:pt x="43200" y="12515"/>
                    <a:pt x="33529" y="22186"/>
                    <a:pt x="21600" y="22186"/>
                  </a:cubicBezTo>
                  <a:cubicBezTo>
                    <a:pt x="9670" y="22185"/>
                    <a:pt x="-1" y="12515"/>
                    <a:pt x="-1" y="585"/>
                  </a:cubicBezTo>
                </a:path>
                <a:path w="43200" h="22186" stroke="0" extrusionOk="0">
                  <a:moveTo>
                    <a:pt x="43192" y="-1"/>
                  </a:moveTo>
                  <a:cubicBezTo>
                    <a:pt x="43197" y="195"/>
                    <a:pt x="43200" y="390"/>
                    <a:pt x="43200" y="586"/>
                  </a:cubicBezTo>
                  <a:cubicBezTo>
                    <a:pt x="43200" y="12515"/>
                    <a:pt x="33529" y="22186"/>
                    <a:pt x="21600" y="22186"/>
                  </a:cubicBezTo>
                  <a:cubicBezTo>
                    <a:pt x="9670" y="22185"/>
                    <a:pt x="-1" y="12515"/>
                    <a:pt x="-1" y="585"/>
                  </a:cubicBezTo>
                  <a:lnTo>
                    <a:pt x="21600" y="586"/>
                  </a:lnTo>
                  <a:lnTo>
                    <a:pt x="43192" y="-1"/>
                  </a:lnTo>
                  <a:close/>
                </a:path>
              </a:pathLst>
            </a:custGeom>
            <a:noFill/>
            <a:ln w="12700" cap="rnd">
              <a:solidFill>
                <a:schemeClr val="tx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38" name="Line 74"/>
          <p:cNvSpPr>
            <a:spLocks noChangeShapeType="1"/>
          </p:cNvSpPr>
          <p:nvPr/>
        </p:nvSpPr>
        <p:spPr bwMode="auto">
          <a:xfrm>
            <a:off x="2586038" y="3024188"/>
            <a:ext cx="37941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39" name="Line 75"/>
          <p:cNvSpPr>
            <a:spLocks noChangeShapeType="1"/>
          </p:cNvSpPr>
          <p:nvPr/>
        </p:nvSpPr>
        <p:spPr bwMode="auto">
          <a:xfrm flipV="1">
            <a:off x="4186238" y="2416175"/>
            <a:ext cx="531813" cy="608013"/>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0" name="Line 76"/>
          <p:cNvSpPr>
            <a:spLocks noChangeShapeType="1"/>
          </p:cNvSpPr>
          <p:nvPr/>
        </p:nvSpPr>
        <p:spPr bwMode="auto">
          <a:xfrm flipV="1">
            <a:off x="4186238" y="2873375"/>
            <a:ext cx="531813" cy="150813"/>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1" name="Line 77"/>
          <p:cNvSpPr>
            <a:spLocks noChangeShapeType="1"/>
          </p:cNvSpPr>
          <p:nvPr/>
        </p:nvSpPr>
        <p:spPr bwMode="auto">
          <a:xfrm>
            <a:off x="4186238" y="3025775"/>
            <a:ext cx="531813" cy="608013"/>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2" name="Line 78"/>
          <p:cNvSpPr>
            <a:spLocks noChangeShapeType="1"/>
          </p:cNvSpPr>
          <p:nvPr/>
        </p:nvSpPr>
        <p:spPr bwMode="auto">
          <a:xfrm>
            <a:off x="5176838" y="2338388"/>
            <a:ext cx="60801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3" name="Line 79"/>
          <p:cNvSpPr>
            <a:spLocks noChangeShapeType="1"/>
          </p:cNvSpPr>
          <p:nvPr/>
        </p:nvSpPr>
        <p:spPr bwMode="auto">
          <a:xfrm>
            <a:off x="5176838" y="2795588"/>
            <a:ext cx="60801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Line 80"/>
          <p:cNvSpPr>
            <a:spLocks noChangeShapeType="1"/>
          </p:cNvSpPr>
          <p:nvPr/>
        </p:nvSpPr>
        <p:spPr bwMode="auto">
          <a:xfrm>
            <a:off x="5176838" y="3633788"/>
            <a:ext cx="60801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5" name="Freeform 81"/>
          <p:cNvSpPr>
            <a:spLocks/>
          </p:cNvSpPr>
          <p:nvPr/>
        </p:nvSpPr>
        <p:spPr bwMode="auto">
          <a:xfrm>
            <a:off x="4718050" y="2643188"/>
            <a:ext cx="422275" cy="287338"/>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46" name="Freeform 82"/>
          <p:cNvSpPr>
            <a:spLocks/>
          </p:cNvSpPr>
          <p:nvPr/>
        </p:nvSpPr>
        <p:spPr bwMode="auto">
          <a:xfrm>
            <a:off x="4718050" y="2109788"/>
            <a:ext cx="422275" cy="287338"/>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chemeClr val="tx2"/>
            </a:solidFill>
            <a:round/>
            <a:headEnd type="none" w="sm" len="sm"/>
            <a:tailEnd type="none" w="sm" len="sm"/>
          </a:ln>
        </p:spPr>
        <p:txBody>
          <a:bodyPr/>
          <a:lstStyle/>
          <a:p>
            <a:endParaRPr lang="en-US"/>
          </a:p>
        </p:txBody>
      </p:sp>
      <p:sp>
        <p:nvSpPr>
          <p:cNvPr id="61" name="&quot;No&quot; Symbol 60"/>
          <p:cNvSpPr/>
          <p:nvPr/>
        </p:nvSpPr>
        <p:spPr>
          <a:xfrm>
            <a:off x="4724400" y="3429000"/>
            <a:ext cx="457200" cy="381000"/>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cxnSp>
        <p:nvCxnSpPr>
          <p:cNvPr id="68" name="Straight Connector 67"/>
          <p:cNvCxnSpPr/>
          <p:nvPr/>
        </p:nvCxnSpPr>
        <p:spPr>
          <a:xfrm>
            <a:off x="4191000" y="1600200"/>
            <a:ext cx="3581400" cy="304800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69" name="Rectangle 68"/>
          <p:cNvSpPr/>
          <p:nvPr/>
        </p:nvSpPr>
        <p:spPr>
          <a:xfrm>
            <a:off x="5257800" y="4648200"/>
            <a:ext cx="2514600" cy="1981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smtClean="0"/>
              <a:t>So: </a:t>
            </a:r>
            <a:r>
              <a:rPr lang="en-US" sz="3200" b="1" dirty="0" smtClean="0"/>
              <a:t>13</a:t>
            </a:r>
            <a:r>
              <a:rPr lang="en-US" sz="3200" dirty="0" smtClean="0"/>
              <a:t/>
            </a:r>
            <a:br>
              <a:rPr lang="en-US" sz="3200" dirty="0" smtClean="0"/>
            </a:br>
            <a:r>
              <a:rPr lang="en-US" sz="3200" dirty="0" smtClean="0"/>
              <a:t>Fr: 13</a:t>
            </a:r>
            <a:br>
              <a:rPr lang="en-US" sz="3200" dirty="0" smtClean="0"/>
            </a:br>
            <a:r>
              <a:rPr lang="en-US" sz="3200" dirty="0" err="1" smtClean="0"/>
              <a:t>Jr</a:t>
            </a:r>
            <a:r>
              <a:rPr lang="en-US" sz="3200" dirty="0" smtClean="0"/>
              <a:t>: 8</a:t>
            </a:r>
            <a:br>
              <a:rPr lang="en-US" sz="3200" dirty="0" smtClean="0"/>
            </a:br>
            <a:r>
              <a:rPr lang="en-US" sz="3200" dirty="0" err="1" smtClean="0"/>
              <a:t>Sn</a:t>
            </a:r>
            <a:r>
              <a:rPr lang="en-US" sz="3200" dirty="0" smtClean="0"/>
              <a:t>: 20</a:t>
            </a:r>
            <a:endParaRPr lang="en-US" sz="3200" dirty="0"/>
          </a:p>
        </p:txBody>
      </p:sp>
      <p:sp>
        <p:nvSpPr>
          <p:cNvPr id="62" name="Title 1"/>
          <p:cNvSpPr>
            <a:spLocks noGrp="1"/>
          </p:cNvSpPr>
          <p:nvPr>
            <p:ph type="title"/>
          </p:nvPr>
        </p:nvSpPr>
        <p:spPr>
          <a:xfrm>
            <a:off x="457200" y="274638"/>
            <a:ext cx="8229600" cy="1143000"/>
          </a:xfrm>
        </p:spPr>
        <p:txBody>
          <a:bodyPr/>
          <a:lstStyle/>
          <a:p>
            <a:r>
              <a:rPr lang="en-US" dirty="0" smtClean="0"/>
              <a:t>Hybrid Hashing - example</a:t>
            </a:r>
            <a:endParaRPr lang="en-US" dirty="0"/>
          </a:p>
        </p:txBody>
      </p:sp>
    </p:spTree>
    <p:extLst>
      <p:ext uri="{BB962C8B-B14F-4D97-AF65-F5344CB8AC3E}">
        <p14:creationId xmlns:p14="http://schemas.microsoft.com/office/powerpoint/2010/main" val="145550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44444E-6 -2.22222E-6 L 0.11667 0.1 " pathEditMode="relative" ptsTypes="AA">
                                      <p:cBhvr>
                                        <p:cTn id="6" dur="2000" fill="hold"/>
                                        <p:tgtEl>
                                          <p:spTgt spid="3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2971800" y="1600200"/>
            <a:ext cx="12192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smtClean="0"/>
              <a:t>So: </a:t>
            </a:r>
            <a:r>
              <a:rPr lang="en-US" sz="1400" b="1" dirty="0" smtClean="0"/>
              <a:t>14</a:t>
            </a:r>
            <a:r>
              <a:rPr lang="en-US" sz="1400" dirty="0" smtClean="0"/>
              <a:t/>
            </a:r>
            <a:br>
              <a:rPr lang="en-US" sz="1400" dirty="0" smtClean="0"/>
            </a:br>
            <a:r>
              <a:rPr lang="en-US" sz="1400" dirty="0" smtClean="0"/>
              <a:t>Fr: 13</a:t>
            </a:r>
            <a:br>
              <a:rPr lang="en-US" sz="1400" dirty="0" smtClean="0"/>
            </a:br>
            <a:r>
              <a:rPr lang="en-US" sz="1400" dirty="0" err="1" smtClean="0"/>
              <a:t>Jr</a:t>
            </a:r>
            <a:r>
              <a:rPr lang="en-US" sz="1400" dirty="0" smtClean="0"/>
              <a:t>: 8</a:t>
            </a:r>
            <a:br>
              <a:rPr lang="en-US" sz="1400" dirty="0" smtClean="0"/>
            </a:br>
            <a:r>
              <a:rPr lang="en-US" sz="1400" dirty="0" err="1" smtClean="0"/>
              <a:t>Sn</a:t>
            </a:r>
            <a:r>
              <a:rPr lang="en-US" sz="1400" dirty="0" smtClean="0"/>
              <a:t>: 20</a:t>
            </a:r>
            <a:endParaRPr lang="en-US" sz="1400" dirty="0"/>
          </a:p>
        </p:txBody>
      </p:sp>
      <p:cxnSp>
        <p:nvCxnSpPr>
          <p:cNvPr id="66" name="Straight Connector 65"/>
          <p:cNvCxnSpPr/>
          <p:nvPr/>
        </p:nvCxnSpPr>
        <p:spPr>
          <a:xfrm>
            <a:off x="2971800" y="2514600"/>
            <a:ext cx="2286000" cy="411480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5" name="Rectangle 30"/>
          <p:cNvSpPr>
            <a:spLocks noChangeArrowheads="1"/>
          </p:cNvSpPr>
          <p:nvPr/>
        </p:nvSpPr>
        <p:spPr bwMode="auto">
          <a:xfrm>
            <a:off x="2825750" y="3876675"/>
            <a:ext cx="25146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B main memory buffers</a:t>
            </a:r>
          </a:p>
        </p:txBody>
      </p:sp>
      <p:sp>
        <p:nvSpPr>
          <p:cNvPr id="6" name="Rectangle 31"/>
          <p:cNvSpPr>
            <a:spLocks noChangeArrowheads="1"/>
          </p:cNvSpPr>
          <p:nvPr/>
        </p:nvSpPr>
        <p:spPr bwMode="auto">
          <a:xfrm>
            <a:off x="5959475" y="3898900"/>
            <a:ext cx="628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Disk</a:t>
            </a:r>
          </a:p>
        </p:txBody>
      </p:sp>
      <p:sp>
        <p:nvSpPr>
          <p:cNvPr id="7" name="Rectangle 32"/>
          <p:cNvSpPr>
            <a:spLocks noChangeArrowheads="1"/>
          </p:cNvSpPr>
          <p:nvPr/>
        </p:nvSpPr>
        <p:spPr bwMode="auto">
          <a:xfrm>
            <a:off x="1843088" y="3900488"/>
            <a:ext cx="628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Disk</a:t>
            </a:r>
          </a:p>
        </p:txBody>
      </p:sp>
      <p:sp>
        <p:nvSpPr>
          <p:cNvPr id="8" name="Rectangle 33"/>
          <p:cNvSpPr>
            <a:spLocks noChangeArrowheads="1"/>
          </p:cNvSpPr>
          <p:nvPr/>
        </p:nvSpPr>
        <p:spPr bwMode="auto">
          <a:xfrm>
            <a:off x="1600200" y="1295400"/>
            <a:ext cx="10668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Original </a:t>
            </a:r>
          </a:p>
          <a:p>
            <a:pPr eaLnBrk="0" hangingPunct="0"/>
            <a:r>
              <a:rPr lang="en-US" sz="1800" b="1">
                <a:solidFill>
                  <a:srgbClr val="000000"/>
                </a:solidFill>
                <a:latin typeface="Times New Roman" charset="0"/>
              </a:rPr>
              <a:t>Relation</a:t>
            </a:r>
          </a:p>
        </p:txBody>
      </p:sp>
      <p:sp>
        <p:nvSpPr>
          <p:cNvPr id="9" name="Rectangle 34"/>
          <p:cNvSpPr>
            <a:spLocks noChangeArrowheads="1"/>
          </p:cNvSpPr>
          <p:nvPr/>
        </p:nvSpPr>
        <p:spPr bwMode="auto">
          <a:xfrm>
            <a:off x="4381500" y="1598613"/>
            <a:ext cx="92551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solidFill>
                  <a:srgbClr val="000000"/>
                </a:solidFill>
                <a:latin typeface="Times New Roman" charset="0"/>
              </a:rPr>
              <a:t>OUTPUT</a:t>
            </a:r>
          </a:p>
        </p:txBody>
      </p:sp>
      <p:sp>
        <p:nvSpPr>
          <p:cNvPr id="10" name="Freeform 35"/>
          <p:cNvSpPr>
            <a:spLocks/>
          </p:cNvSpPr>
          <p:nvPr/>
        </p:nvSpPr>
        <p:spPr bwMode="auto">
          <a:xfrm>
            <a:off x="6165850" y="3173413"/>
            <a:ext cx="42863" cy="63500"/>
          </a:xfrm>
          <a:custGeom>
            <a:avLst/>
            <a:gdLst>
              <a:gd name="T0" fmla="*/ 26 w 27"/>
              <a:gd name="T1" fmla="*/ 20 h 40"/>
              <a:gd name="T2" fmla="*/ 14 w 27"/>
              <a:gd name="T3" fmla="*/ 0 h 40"/>
              <a:gd name="T4" fmla="*/ 0 w 27"/>
              <a:gd name="T5" fmla="*/ 20 h 40"/>
              <a:gd name="T6" fmla="*/ 14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 name="Freeform 36"/>
          <p:cNvSpPr>
            <a:spLocks/>
          </p:cNvSpPr>
          <p:nvPr/>
        </p:nvSpPr>
        <p:spPr bwMode="auto">
          <a:xfrm>
            <a:off x="6321425" y="3173413"/>
            <a:ext cx="42863" cy="63500"/>
          </a:xfrm>
          <a:custGeom>
            <a:avLst/>
            <a:gdLst>
              <a:gd name="T0" fmla="*/ 26 w 27"/>
              <a:gd name="T1" fmla="*/ 20 h 40"/>
              <a:gd name="T2" fmla="*/ 14 w 27"/>
              <a:gd name="T3" fmla="*/ 0 h 40"/>
              <a:gd name="T4" fmla="*/ 0 w 27"/>
              <a:gd name="T5" fmla="*/ 20 h 40"/>
              <a:gd name="T6" fmla="*/ 14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2" name="Freeform 37"/>
          <p:cNvSpPr>
            <a:spLocks/>
          </p:cNvSpPr>
          <p:nvPr/>
        </p:nvSpPr>
        <p:spPr bwMode="auto">
          <a:xfrm>
            <a:off x="2660650" y="1576388"/>
            <a:ext cx="2671763" cy="2289175"/>
          </a:xfrm>
          <a:custGeom>
            <a:avLst/>
            <a:gdLst>
              <a:gd name="T0" fmla="*/ 0 w 1683"/>
              <a:gd name="T1" fmla="*/ 1441 h 1442"/>
              <a:gd name="T2" fmla="*/ 0 w 1683"/>
              <a:gd name="T3" fmla="*/ 0 h 1442"/>
              <a:gd name="T4" fmla="*/ 1682 w 1683"/>
              <a:gd name="T5" fmla="*/ 0 h 1442"/>
              <a:gd name="T6" fmla="*/ 1682 w 1683"/>
              <a:gd name="T7" fmla="*/ 1441 h 1442"/>
              <a:gd name="T8" fmla="*/ 0 w 1683"/>
              <a:gd name="T9" fmla="*/ 1441 h 1442"/>
              <a:gd name="T10" fmla="*/ 0 60000 65536"/>
              <a:gd name="T11" fmla="*/ 0 60000 65536"/>
              <a:gd name="T12" fmla="*/ 0 60000 65536"/>
              <a:gd name="T13" fmla="*/ 0 60000 65536"/>
              <a:gd name="T14" fmla="*/ 0 60000 65536"/>
              <a:gd name="T15" fmla="*/ 0 w 1683"/>
              <a:gd name="T16" fmla="*/ 0 h 1442"/>
              <a:gd name="T17" fmla="*/ 1683 w 1683"/>
              <a:gd name="T18" fmla="*/ 1442 h 1442"/>
            </a:gdLst>
            <a:ahLst/>
            <a:cxnLst>
              <a:cxn ang="T10">
                <a:pos x="T0" y="T1"/>
              </a:cxn>
              <a:cxn ang="T11">
                <a:pos x="T2" y="T3"/>
              </a:cxn>
              <a:cxn ang="T12">
                <a:pos x="T4" y="T5"/>
              </a:cxn>
              <a:cxn ang="T13">
                <a:pos x="T6" y="T7"/>
              </a:cxn>
              <a:cxn ang="T14">
                <a:pos x="T8" y="T9"/>
              </a:cxn>
            </a:cxnLst>
            <a:rect l="T15" t="T16" r="T17" b="T18"/>
            <a:pathLst>
              <a:path w="1683" h="1442">
                <a:moveTo>
                  <a:pt x="0" y="1441"/>
                </a:moveTo>
                <a:lnTo>
                  <a:pt x="0" y="0"/>
                </a:lnTo>
                <a:lnTo>
                  <a:pt x="1682" y="0"/>
                </a:lnTo>
                <a:lnTo>
                  <a:pt x="1682" y="1441"/>
                </a:lnTo>
                <a:lnTo>
                  <a:pt x="0" y="1441"/>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grpSp>
        <p:nvGrpSpPr>
          <p:cNvPr id="2" name="Group 39"/>
          <p:cNvGrpSpPr>
            <a:grpSpLocks/>
          </p:cNvGrpSpPr>
          <p:nvPr/>
        </p:nvGrpSpPr>
        <p:grpSpPr bwMode="auto">
          <a:xfrm>
            <a:off x="4765675" y="3087688"/>
            <a:ext cx="334963" cy="90488"/>
            <a:chOff x="4158" y="1336"/>
            <a:chExt cx="211" cy="57"/>
          </a:xfrm>
        </p:grpSpPr>
        <p:sp>
          <p:nvSpPr>
            <p:cNvPr id="55" name="Freeform 40"/>
            <p:cNvSpPr>
              <a:spLocks/>
            </p:cNvSpPr>
            <p:nvPr/>
          </p:nvSpPr>
          <p:spPr bwMode="auto">
            <a:xfrm>
              <a:off x="4158" y="1336"/>
              <a:ext cx="27" cy="40"/>
            </a:xfrm>
            <a:custGeom>
              <a:avLst/>
              <a:gdLst>
                <a:gd name="T0" fmla="*/ 26 w 27"/>
                <a:gd name="T1" fmla="*/ 19 h 40"/>
                <a:gd name="T2" fmla="*/ 13 w 27"/>
                <a:gd name="T3" fmla="*/ 0 h 40"/>
                <a:gd name="T4" fmla="*/ 0 w 27"/>
                <a:gd name="T5" fmla="*/ 19 h 40"/>
                <a:gd name="T6" fmla="*/ 13 w 27"/>
                <a:gd name="T7" fmla="*/ 39 h 40"/>
                <a:gd name="T8" fmla="*/ 26 w 27"/>
                <a:gd name="T9" fmla="*/ 19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19"/>
                  </a:moveTo>
                  <a:lnTo>
                    <a:pt x="13" y="0"/>
                  </a:lnTo>
                  <a:lnTo>
                    <a:pt x="0" y="19"/>
                  </a:lnTo>
                  <a:lnTo>
                    <a:pt x="13" y="39"/>
                  </a:lnTo>
                  <a:lnTo>
                    <a:pt x="26" y="19"/>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 name="Freeform 41"/>
            <p:cNvSpPr>
              <a:spLocks/>
            </p:cNvSpPr>
            <p:nvPr/>
          </p:nvSpPr>
          <p:spPr bwMode="auto">
            <a:xfrm>
              <a:off x="4249" y="1336"/>
              <a:ext cx="27" cy="40"/>
            </a:xfrm>
            <a:custGeom>
              <a:avLst/>
              <a:gdLst>
                <a:gd name="T0" fmla="*/ 26 w 27"/>
                <a:gd name="T1" fmla="*/ 19 h 40"/>
                <a:gd name="T2" fmla="*/ 13 w 27"/>
                <a:gd name="T3" fmla="*/ 0 h 40"/>
                <a:gd name="T4" fmla="*/ 0 w 27"/>
                <a:gd name="T5" fmla="*/ 19 h 40"/>
                <a:gd name="T6" fmla="*/ 13 w 27"/>
                <a:gd name="T7" fmla="*/ 39 h 40"/>
                <a:gd name="T8" fmla="*/ 26 w 27"/>
                <a:gd name="T9" fmla="*/ 19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19"/>
                  </a:moveTo>
                  <a:lnTo>
                    <a:pt x="13" y="0"/>
                  </a:lnTo>
                  <a:lnTo>
                    <a:pt x="0" y="19"/>
                  </a:lnTo>
                  <a:lnTo>
                    <a:pt x="13" y="39"/>
                  </a:lnTo>
                  <a:lnTo>
                    <a:pt x="26" y="19"/>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 name="Freeform 42"/>
            <p:cNvSpPr>
              <a:spLocks/>
            </p:cNvSpPr>
            <p:nvPr/>
          </p:nvSpPr>
          <p:spPr bwMode="auto">
            <a:xfrm>
              <a:off x="4347" y="1336"/>
              <a:ext cx="22" cy="57"/>
            </a:xfrm>
            <a:custGeom>
              <a:avLst/>
              <a:gdLst>
                <a:gd name="T0" fmla="*/ 21 w 22"/>
                <a:gd name="T1" fmla="*/ 27 h 57"/>
                <a:gd name="T2" fmla="*/ 11 w 22"/>
                <a:gd name="T3" fmla="*/ 0 h 57"/>
                <a:gd name="T4" fmla="*/ 0 w 22"/>
                <a:gd name="T5" fmla="*/ 27 h 57"/>
                <a:gd name="T6" fmla="*/ 11 w 22"/>
                <a:gd name="T7" fmla="*/ 56 h 57"/>
                <a:gd name="T8" fmla="*/ 21 w 22"/>
                <a:gd name="T9" fmla="*/ 27 h 57"/>
                <a:gd name="T10" fmla="*/ 0 60000 65536"/>
                <a:gd name="T11" fmla="*/ 0 60000 65536"/>
                <a:gd name="T12" fmla="*/ 0 60000 65536"/>
                <a:gd name="T13" fmla="*/ 0 60000 65536"/>
                <a:gd name="T14" fmla="*/ 0 60000 65536"/>
                <a:gd name="T15" fmla="*/ 0 w 22"/>
                <a:gd name="T16" fmla="*/ 0 h 57"/>
                <a:gd name="T17" fmla="*/ 22 w 22"/>
                <a:gd name="T18" fmla="*/ 57 h 57"/>
              </a:gdLst>
              <a:ahLst/>
              <a:cxnLst>
                <a:cxn ang="T10">
                  <a:pos x="T0" y="T1"/>
                </a:cxn>
                <a:cxn ang="T11">
                  <a:pos x="T2" y="T3"/>
                </a:cxn>
                <a:cxn ang="T12">
                  <a:pos x="T4" y="T5"/>
                </a:cxn>
                <a:cxn ang="T13">
                  <a:pos x="T6" y="T7"/>
                </a:cxn>
                <a:cxn ang="T14">
                  <a:pos x="T8" y="T9"/>
                </a:cxn>
              </a:cxnLst>
              <a:rect l="T15" t="T16" r="T17" b="T18"/>
              <a:pathLst>
                <a:path w="22" h="57">
                  <a:moveTo>
                    <a:pt x="21" y="27"/>
                  </a:moveTo>
                  <a:lnTo>
                    <a:pt x="11" y="0"/>
                  </a:lnTo>
                  <a:lnTo>
                    <a:pt x="0" y="27"/>
                  </a:lnTo>
                  <a:lnTo>
                    <a:pt x="11" y="56"/>
                  </a:lnTo>
                  <a:lnTo>
                    <a:pt x="21" y="27"/>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5" name="Freeform 43"/>
          <p:cNvSpPr>
            <a:spLocks/>
          </p:cNvSpPr>
          <p:nvPr/>
        </p:nvSpPr>
        <p:spPr bwMode="auto">
          <a:xfrm>
            <a:off x="5773738" y="2222500"/>
            <a:ext cx="250825" cy="269875"/>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16" name="Freeform 44"/>
          <p:cNvSpPr>
            <a:spLocks/>
          </p:cNvSpPr>
          <p:nvPr/>
        </p:nvSpPr>
        <p:spPr bwMode="auto">
          <a:xfrm>
            <a:off x="6064250" y="2222500"/>
            <a:ext cx="249238" cy="269875"/>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17" name="Freeform 45"/>
          <p:cNvSpPr>
            <a:spLocks/>
          </p:cNvSpPr>
          <p:nvPr/>
        </p:nvSpPr>
        <p:spPr bwMode="auto">
          <a:xfrm>
            <a:off x="5773738" y="2689225"/>
            <a:ext cx="250825" cy="269875"/>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18" name="Freeform 46"/>
          <p:cNvSpPr>
            <a:spLocks/>
          </p:cNvSpPr>
          <p:nvPr/>
        </p:nvSpPr>
        <p:spPr bwMode="auto">
          <a:xfrm>
            <a:off x="6073775" y="2689225"/>
            <a:ext cx="249238" cy="269875"/>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19" name="Freeform 47"/>
          <p:cNvSpPr>
            <a:spLocks/>
          </p:cNvSpPr>
          <p:nvPr/>
        </p:nvSpPr>
        <p:spPr bwMode="auto">
          <a:xfrm>
            <a:off x="6022975" y="3173413"/>
            <a:ext cx="42863" cy="63500"/>
          </a:xfrm>
          <a:custGeom>
            <a:avLst/>
            <a:gdLst>
              <a:gd name="T0" fmla="*/ 26 w 27"/>
              <a:gd name="T1" fmla="*/ 20 h 40"/>
              <a:gd name="T2" fmla="*/ 13 w 27"/>
              <a:gd name="T3" fmla="*/ 0 h 40"/>
              <a:gd name="T4" fmla="*/ 0 w 27"/>
              <a:gd name="T5" fmla="*/ 20 h 40"/>
              <a:gd name="T6" fmla="*/ 13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3" y="0"/>
                </a:lnTo>
                <a:lnTo>
                  <a:pt x="0" y="20"/>
                </a:lnTo>
                <a:lnTo>
                  <a:pt x="13"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 name="Freeform 48"/>
          <p:cNvSpPr>
            <a:spLocks/>
          </p:cNvSpPr>
          <p:nvPr/>
        </p:nvSpPr>
        <p:spPr bwMode="auto">
          <a:xfrm>
            <a:off x="6373813" y="2689225"/>
            <a:ext cx="249238" cy="269875"/>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21" name="Rectangle 49"/>
          <p:cNvSpPr>
            <a:spLocks noChangeArrowheads="1"/>
          </p:cNvSpPr>
          <p:nvPr/>
        </p:nvSpPr>
        <p:spPr bwMode="auto">
          <a:xfrm>
            <a:off x="4752975" y="2411413"/>
            <a:ext cx="2730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solidFill>
                  <a:srgbClr val="000000"/>
                </a:solidFill>
                <a:latin typeface="Times New Roman" charset="0"/>
              </a:rPr>
              <a:t>2</a:t>
            </a:r>
          </a:p>
        </p:txBody>
      </p:sp>
      <p:sp>
        <p:nvSpPr>
          <p:cNvPr id="22" name="Freeform 50"/>
          <p:cNvSpPr>
            <a:spLocks/>
          </p:cNvSpPr>
          <p:nvPr/>
        </p:nvSpPr>
        <p:spPr bwMode="auto">
          <a:xfrm>
            <a:off x="5773738" y="3524250"/>
            <a:ext cx="250825" cy="269875"/>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23" name="Freeform 51"/>
          <p:cNvSpPr>
            <a:spLocks/>
          </p:cNvSpPr>
          <p:nvPr/>
        </p:nvSpPr>
        <p:spPr bwMode="auto">
          <a:xfrm>
            <a:off x="4718050" y="3481388"/>
            <a:ext cx="422275" cy="287338"/>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24" name="Rectangle 52"/>
          <p:cNvSpPr>
            <a:spLocks noChangeArrowheads="1"/>
          </p:cNvSpPr>
          <p:nvPr/>
        </p:nvSpPr>
        <p:spPr bwMode="auto">
          <a:xfrm>
            <a:off x="2779713" y="2481263"/>
            <a:ext cx="7366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dirty="0">
                <a:solidFill>
                  <a:srgbClr val="000000"/>
                </a:solidFill>
                <a:latin typeface="Times New Roman" charset="0"/>
              </a:rPr>
              <a:t>INPUT</a:t>
            </a:r>
          </a:p>
        </p:txBody>
      </p:sp>
      <p:sp useBgFill="1">
        <p:nvSpPr>
          <p:cNvPr id="25" name="Rectangle 53"/>
          <p:cNvSpPr>
            <a:spLocks noChangeArrowheads="1"/>
          </p:cNvSpPr>
          <p:nvPr/>
        </p:nvSpPr>
        <p:spPr bwMode="auto">
          <a:xfrm>
            <a:off x="4752975" y="1863725"/>
            <a:ext cx="273050" cy="304800"/>
          </a:xfrm>
          <a:prstGeom prst="rect">
            <a:avLst/>
          </a:prstGeom>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solidFill>
                  <a:srgbClr val="000000"/>
                </a:solidFill>
                <a:latin typeface="Times New Roman" charset="0"/>
              </a:rPr>
              <a:t>1</a:t>
            </a:r>
          </a:p>
        </p:txBody>
      </p:sp>
      <p:sp>
        <p:nvSpPr>
          <p:cNvPr id="26" name="Rectangle 54"/>
          <p:cNvSpPr>
            <a:spLocks noChangeArrowheads="1"/>
          </p:cNvSpPr>
          <p:nvPr/>
        </p:nvSpPr>
        <p:spPr bwMode="auto">
          <a:xfrm>
            <a:off x="3354388" y="2727325"/>
            <a:ext cx="815975" cy="71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400" b="1" dirty="0">
                <a:solidFill>
                  <a:srgbClr val="000000"/>
                </a:solidFill>
                <a:latin typeface="Times New Roman" charset="0"/>
              </a:rPr>
              <a:t>hash</a:t>
            </a:r>
          </a:p>
          <a:p>
            <a:pPr algn="ctr" eaLnBrk="0" hangingPunct="0">
              <a:lnSpc>
                <a:spcPct val="50000"/>
              </a:lnSpc>
            </a:pPr>
            <a:r>
              <a:rPr lang="en-US" sz="1400" b="1" dirty="0">
                <a:solidFill>
                  <a:srgbClr val="000000"/>
                </a:solidFill>
                <a:latin typeface="Times New Roman" charset="0"/>
              </a:rPr>
              <a:t>function</a:t>
            </a:r>
          </a:p>
          <a:p>
            <a:pPr algn="ctr" eaLnBrk="0" hangingPunct="0"/>
            <a:r>
              <a:rPr lang="en-US" sz="2000" b="1" dirty="0" err="1">
                <a:solidFill>
                  <a:schemeClr val="accent2"/>
                </a:solidFill>
                <a:latin typeface="Times New Roman" charset="0"/>
              </a:rPr>
              <a:t>h</a:t>
            </a:r>
            <a:r>
              <a:rPr lang="en-US" sz="2000" b="1" baseline="-25000" dirty="0" err="1">
                <a:solidFill>
                  <a:schemeClr val="accent2"/>
                </a:solidFill>
                <a:latin typeface="Times New Roman" charset="0"/>
              </a:rPr>
              <a:t>p</a:t>
            </a:r>
            <a:endParaRPr lang="en-US" sz="2000" b="1" dirty="0">
              <a:solidFill>
                <a:schemeClr val="accent2"/>
              </a:solidFill>
              <a:latin typeface="Times New Roman" charset="0"/>
            </a:endParaRPr>
          </a:p>
        </p:txBody>
      </p:sp>
      <p:sp>
        <p:nvSpPr>
          <p:cNvPr id="27" name="Rectangle 55"/>
          <p:cNvSpPr>
            <a:spLocks noChangeArrowheads="1"/>
          </p:cNvSpPr>
          <p:nvPr/>
        </p:nvSpPr>
        <p:spPr bwMode="auto">
          <a:xfrm>
            <a:off x="4657725" y="3197225"/>
            <a:ext cx="4508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solidFill>
                  <a:srgbClr val="000000"/>
                </a:solidFill>
                <a:latin typeface="Times New Roman" charset="0"/>
              </a:rPr>
              <a:t>B-1</a:t>
            </a:r>
          </a:p>
        </p:txBody>
      </p:sp>
      <p:sp>
        <p:nvSpPr>
          <p:cNvPr id="28" name="Rectangle 56"/>
          <p:cNvSpPr>
            <a:spLocks noChangeArrowheads="1"/>
          </p:cNvSpPr>
          <p:nvPr/>
        </p:nvSpPr>
        <p:spPr bwMode="auto">
          <a:xfrm>
            <a:off x="5621338" y="1587500"/>
            <a:ext cx="11493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Partitions</a:t>
            </a:r>
          </a:p>
        </p:txBody>
      </p:sp>
      <p:sp>
        <p:nvSpPr>
          <p:cNvPr id="29" name="Rectangle 57"/>
          <p:cNvSpPr>
            <a:spLocks noChangeArrowheads="1"/>
          </p:cNvSpPr>
          <p:nvPr/>
        </p:nvSpPr>
        <p:spPr bwMode="auto">
          <a:xfrm>
            <a:off x="6775450" y="2198688"/>
            <a:ext cx="2984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1</a:t>
            </a:r>
          </a:p>
        </p:txBody>
      </p:sp>
      <p:sp>
        <p:nvSpPr>
          <p:cNvPr id="30" name="Rectangle 58"/>
          <p:cNvSpPr>
            <a:spLocks noChangeArrowheads="1"/>
          </p:cNvSpPr>
          <p:nvPr/>
        </p:nvSpPr>
        <p:spPr bwMode="auto">
          <a:xfrm>
            <a:off x="6765925" y="2622550"/>
            <a:ext cx="2984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2</a:t>
            </a:r>
          </a:p>
        </p:txBody>
      </p:sp>
      <p:sp>
        <p:nvSpPr>
          <p:cNvPr id="31" name="Rectangle 59"/>
          <p:cNvSpPr>
            <a:spLocks noChangeArrowheads="1"/>
          </p:cNvSpPr>
          <p:nvPr/>
        </p:nvSpPr>
        <p:spPr bwMode="auto">
          <a:xfrm>
            <a:off x="6734175" y="3414713"/>
            <a:ext cx="5270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B-1</a:t>
            </a:r>
          </a:p>
        </p:txBody>
      </p:sp>
      <p:grpSp>
        <p:nvGrpSpPr>
          <p:cNvPr id="3" name="Group 60"/>
          <p:cNvGrpSpPr>
            <a:grpSpLocks/>
          </p:cNvGrpSpPr>
          <p:nvPr/>
        </p:nvGrpSpPr>
        <p:grpSpPr bwMode="auto">
          <a:xfrm>
            <a:off x="1665288" y="1963738"/>
            <a:ext cx="919163" cy="1952625"/>
            <a:chOff x="2205" y="628"/>
            <a:chExt cx="579" cy="1230"/>
          </a:xfrm>
        </p:grpSpPr>
        <p:sp>
          <p:nvSpPr>
            <p:cNvPr id="51" name="Oval 61"/>
            <p:cNvSpPr>
              <a:spLocks noChangeArrowheads="1"/>
            </p:cNvSpPr>
            <p:nvPr/>
          </p:nvSpPr>
          <p:spPr bwMode="auto">
            <a:xfrm>
              <a:off x="2213" y="628"/>
              <a:ext cx="567" cy="85"/>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2" name="Line 62"/>
            <p:cNvSpPr>
              <a:spLocks noChangeShapeType="1"/>
            </p:cNvSpPr>
            <p:nvPr/>
          </p:nvSpPr>
          <p:spPr bwMode="auto">
            <a:xfrm>
              <a:off x="2209" y="671"/>
              <a:ext cx="0" cy="110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Line 63"/>
            <p:cNvSpPr>
              <a:spLocks noChangeShapeType="1"/>
            </p:cNvSpPr>
            <p:nvPr/>
          </p:nvSpPr>
          <p:spPr bwMode="auto">
            <a:xfrm>
              <a:off x="2784" y="671"/>
              <a:ext cx="0" cy="110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4" name="Arc 64"/>
            <p:cNvSpPr>
              <a:spLocks/>
            </p:cNvSpPr>
            <p:nvPr/>
          </p:nvSpPr>
          <p:spPr bwMode="auto">
            <a:xfrm>
              <a:off x="2205" y="1782"/>
              <a:ext cx="575" cy="76"/>
            </a:xfrm>
            <a:custGeom>
              <a:avLst/>
              <a:gdLst>
                <a:gd name="T0" fmla="*/ 0 w 43200"/>
                <a:gd name="T1" fmla="*/ 0 h 22187"/>
                <a:gd name="T2" fmla="*/ 0 w 43200"/>
                <a:gd name="T3" fmla="*/ 0 h 22187"/>
                <a:gd name="T4" fmla="*/ 0 w 43200"/>
                <a:gd name="T5" fmla="*/ 0 h 22187"/>
                <a:gd name="T6" fmla="*/ 0 60000 65536"/>
                <a:gd name="T7" fmla="*/ 0 60000 65536"/>
                <a:gd name="T8" fmla="*/ 0 60000 65536"/>
                <a:gd name="T9" fmla="*/ 0 w 43200"/>
                <a:gd name="T10" fmla="*/ 0 h 22187"/>
                <a:gd name="T11" fmla="*/ 43200 w 43200"/>
                <a:gd name="T12" fmla="*/ 22187 h 22187"/>
              </a:gdLst>
              <a:ahLst/>
              <a:cxnLst>
                <a:cxn ang="T6">
                  <a:pos x="T0" y="T1"/>
                </a:cxn>
                <a:cxn ang="T7">
                  <a:pos x="T2" y="T3"/>
                </a:cxn>
                <a:cxn ang="T8">
                  <a:pos x="T4" y="T5"/>
                </a:cxn>
              </a:cxnLst>
              <a:rect l="T9" t="T10" r="T11" b="T12"/>
              <a:pathLst>
                <a:path w="43200" h="22187" fill="none" extrusionOk="0">
                  <a:moveTo>
                    <a:pt x="43192" y="-1"/>
                  </a:moveTo>
                  <a:cubicBezTo>
                    <a:pt x="43197" y="195"/>
                    <a:pt x="43200" y="391"/>
                    <a:pt x="43200" y="587"/>
                  </a:cubicBezTo>
                  <a:cubicBezTo>
                    <a:pt x="43200" y="12516"/>
                    <a:pt x="33529" y="22187"/>
                    <a:pt x="21600" y="22187"/>
                  </a:cubicBezTo>
                  <a:cubicBezTo>
                    <a:pt x="9670" y="22187"/>
                    <a:pt x="0" y="12516"/>
                    <a:pt x="0" y="587"/>
                  </a:cubicBezTo>
                  <a:cubicBezTo>
                    <a:pt x="0" y="392"/>
                    <a:pt x="2" y="198"/>
                    <a:pt x="7" y="3"/>
                  </a:cubicBezTo>
                </a:path>
                <a:path w="43200" h="22187" stroke="0" extrusionOk="0">
                  <a:moveTo>
                    <a:pt x="43192" y="-1"/>
                  </a:moveTo>
                  <a:cubicBezTo>
                    <a:pt x="43197" y="195"/>
                    <a:pt x="43200" y="391"/>
                    <a:pt x="43200" y="587"/>
                  </a:cubicBezTo>
                  <a:cubicBezTo>
                    <a:pt x="43200" y="12516"/>
                    <a:pt x="33529" y="22187"/>
                    <a:pt x="21600" y="22187"/>
                  </a:cubicBezTo>
                  <a:cubicBezTo>
                    <a:pt x="9670" y="22187"/>
                    <a:pt x="0" y="12516"/>
                    <a:pt x="0" y="587"/>
                  </a:cubicBezTo>
                  <a:cubicBezTo>
                    <a:pt x="0" y="392"/>
                    <a:pt x="2" y="198"/>
                    <a:pt x="7" y="3"/>
                  </a:cubicBezTo>
                  <a:lnTo>
                    <a:pt x="21600" y="587"/>
                  </a:lnTo>
                  <a:lnTo>
                    <a:pt x="43192" y="-1"/>
                  </a:lnTo>
                  <a:close/>
                </a:path>
              </a:pathLst>
            </a:custGeom>
            <a:noFill/>
            <a:ln w="12700" cap="rnd">
              <a:solidFill>
                <a:schemeClr val="tx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34" name="Rectangle 66"/>
          <p:cNvSpPr>
            <a:spLocks noChangeArrowheads="1"/>
          </p:cNvSpPr>
          <p:nvPr/>
        </p:nvSpPr>
        <p:spPr bwMode="auto">
          <a:xfrm>
            <a:off x="1981200" y="2649538"/>
            <a:ext cx="292100" cy="292100"/>
          </a:xfrm>
          <a:prstGeom prst="rect">
            <a:avLst/>
          </a:prstGeom>
          <a:solidFill>
            <a:srgbClr val="F6BF69"/>
          </a:solidFill>
          <a:ln w="12700">
            <a:solidFill>
              <a:schemeClr val="tx2"/>
            </a:solidFill>
            <a:miter lim="800000"/>
            <a:headEnd/>
            <a:tailEnd/>
          </a:ln>
        </p:spPr>
        <p:txBody>
          <a:bodyPr wrap="none" anchor="ctr"/>
          <a:lstStyle/>
          <a:p>
            <a:r>
              <a:rPr lang="en-US" dirty="0" smtClean="0"/>
              <a:t>Fr</a:t>
            </a:r>
            <a:endParaRPr lang="en-US" dirty="0"/>
          </a:p>
        </p:txBody>
      </p:sp>
      <p:sp>
        <p:nvSpPr>
          <p:cNvPr id="35" name="Rectangle 67"/>
          <p:cNvSpPr>
            <a:spLocks noChangeArrowheads="1"/>
          </p:cNvSpPr>
          <p:nvPr/>
        </p:nvSpPr>
        <p:spPr bwMode="auto">
          <a:xfrm>
            <a:off x="1981200" y="3411538"/>
            <a:ext cx="292100" cy="292100"/>
          </a:xfrm>
          <a:prstGeom prst="rect">
            <a:avLst/>
          </a:prstGeom>
          <a:solidFill>
            <a:srgbClr val="F6BF69"/>
          </a:solidFill>
          <a:ln w="12700">
            <a:solidFill>
              <a:schemeClr val="tx2"/>
            </a:solidFill>
            <a:miter lim="800000"/>
            <a:headEnd/>
            <a:tailEnd/>
          </a:ln>
        </p:spPr>
        <p:txBody>
          <a:bodyPr wrap="none" anchor="ctr"/>
          <a:lstStyle/>
          <a:p>
            <a:endParaRPr lang="en-US"/>
          </a:p>
        </p:txBody>
      </p:sp>
      <p:sp>
        <p:nvSpPr>
          <p:cNvPr id="36" name="Rectangle 68"/>
          <p:cNvSpPr>
            <a:spLocks noChangeArrowheads="1"/>
          </p:cNvSpPr>
          <p:nvPr/>
        </p:nvSpPr>
        <p:spPr bwMode="auto">
          <a:xfrm>
            <a:off x="1803400" y="2843213"/>
            <a:ext cx="69215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3200" b="1" dirty="0">
                <a:solidFill>
                  <a:schemeClr val="tx2"/>
                </a:solidFill>
              </a:rPr>
              <a:t>. . .</a:t>
            </a:r>
          </a:p>
        </p:txBody>
      </p:sp>
      <p:grpSp>
        <p:nvGrpSpPr>
          <p:cNvPr id="4" name="Group 69"/>
          <p:cNvGrpSpPr>
            <a:grpSpLocks/>
          </p:cNvGrpSpPr>
          <p:nvPr/>
        </p:nvGrpSpPr>
        <p:grpSpPr bwMode="auto">
          <a:xfrm>
            <a:off x="5703888" y="1963738"/>
            <a:ext cx="1071563" cy="1974850"/>
            <a:chOff x="4749" y="628"/>
            <a:chExt cx="675" cy="1244"/>
          </a:xfrm>
        </p:grpSpPr>
        <p:sp>
          <p:nvSpPr>
            <p:cNvPr id="47" name="Oval 70"/>
            <p:cNvSpPr>
              <a:spLocks noChangeArrowheads="1"/>
            </p:cNvSpPr>
            <p:nvPr/>
          </p:nvSpPr>
          <p:spPr bwMode="auto">
            <a:xfrm>
              <a:off x="4757" y="628"/>
              <a:ext cx="663" cy="86"/>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8" name="Line 71"/>
            <p:cNvSpPr>
              <a:spLocks noChangeShapeType="1"/>
            </p:cNvSpPr>
            <p:nvPr/>
          </p:nvSpPr>
          <p:spPr bwMode="auto">
            <a:xfrm>
              <a:off x="4753" y="672"/>
              <a:ext cx="0" cy="112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9" name="Line 72"/>
            <p:cNvSpPr>
              <a:spLocks noChangeShapeType="1"/>
            </p:cNvSpPr>
            <p:nvPr/>
          </p:nvSpPr>
          <p:spPr bwMode="auto">
            <a:xfrm>
              <a:off x="5424" y="672"/>
              <a:ext cx="0" cy="112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0" name="Arc 73"/>
            <p:cNvSpPr>
              <a:spLocks/>
            </p:cNvSpPr>
            <p:nvPr/>
          </p:nvSpPr>
          <p:spPr bwMode="auto">
            <a:xfrm>
              <a:off x="4749" y="1796"/>
              <a:ext cx="671" cy="76"/>
            </a:xfrm>
            <a:custGeom>
              <a:avLst/>
              <a:gdLst>
                <a:gd name="T0" fmla="*/ 0 w 43200"/>
                <a:gd name="T1" fmla="*/ 0 h 22186"/>
                <a:gd name="T2" fmla="*/ 0 w 43200"/>
                <a:gd name="T3" fmla="*/ 0 h 22186"/>
                <a:gd name="T4" fmla="*/ 0 w 43200"/>
                <a:gd name="T5" fmla="*/ 0 h 22186"/>
                <a:gd name="T6" fmla="*/ 0 60000 65536"/>
                <a:gd name="T7" fmla="*/ 0 60000 65536"/>
                <a:gd name="T8" fmla="*/ 0 60000 65536"/>
                <a:gd name="T9" fmla="*/ 0 w 43200"/>
                <a:gd name="T10" fmla="*/ 0 h 22186"/>
                <a:gd name="T11" fmla="*/ 43200 w 43200"/>
                <a:gd name="T12" fmla="*/ 22186 h 22186"/>
              </a:gdLst>
              <a:ahLst/>
              <a:cxnLst>
                <a:cxn ang="T6">
                  <a:pos x="T0" y="T1"/>
                </a:cxn>
                <a:cxn ang="T7">
                  <a:pos x="T2" y="T3"/>
                </a:cxn>
                <a:cxn ang="T8">
                  <a:pos x="T4" y="T5"/>
                </a:cxn>
              </a:cxnLst>
              <a:rect l="T9" t="T10" r="T11" b="T12"/>
              <a:pathLst>
                <a:path w="43200" h="22186" fill="none" extrusionOk="0">
                  <a:moveTo>
                    <a:pt x="43192" y="-1"/>
                  </a:moveTo>
                  <a:cubicBezTo>
                    <a:pt x="43197" y="195"/>
                    <a:pt x="43200" y="390"/>
                    <a:pt x="43200" y="586"/>
                  </a:cubicBezTo>
                  <a:cubicBezTo>
                    <a:pt x="43200" y="12515"/>
                    <a:pt x="33529" y="22186"/>
                    <a:pt x="21600" y="22186"/>
                  </a:cubicBezTo>
                  <a:cubicBezTo>
                    <a:pt x="9670" y="22185"/>
                    <a:pt x="-1" y="12515"/>
                    <a:pt x="-1" y="585"/>
                  </a:cubicBezTo>
                </a:path>
                <a:path w="43200" h="22186" stroke="0" extrusionOk="0">
                  <a:moveTo>
                    <a:pt x="43192" y="-1"/>
                  </a:moveTo>
                  <a:cubicBezTo>
                    <a:pt x="43197" y="195"/>
                    <a:pt x="43200" y="390"/>
                    <a:pt x="43200" y="586"/>
                  </a:cubicBezTo>
                  <a:cubicBezTo>
                    <a:pt x="43200" y="12515"/>
                    <a:pt x="33529" y="22186"/>
                    <a:pt x="21600" y="22186"/>
                  </a:cubicBezTo>
                  <a:cubicBezTo>
                    <a:pt x="9670" y="22185"/>
                    <a:pt x="-1" y="12515"/>
                    <a:pt x="-1" y="585"/>
                  </a:cubicBezTo>
                  <a:lnTo>
                    <a:pt x="21600" y="586"/>
                  </a:lnTo>
                  <a:lnTo>
                    <a:pt x="43192" y="-1"/>
                  </a:lnTo>
                  <a:close/>
                </a:path>
              </a:pathLst>
            </a:custGeom>
            <a:noFill/>
            <a:ln w="12700" cap="rnd">
              <a:solidFill>
                <a:schemeClr val="tx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38" name="Line 74"/>
          <p:cNvSpPr>
            <a:spLocks noChangeShapeType="1"/>
          </p:cNvSpPr>
          <p:nvPr/>
        </p:nvSpPr>
        <p:spPr bwMode="auto">
          <a:xfrm>
            <a:off x="2586038" y="3024188"/>
            <a:ext cx="37941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39" name="Line 75"/>
          <p:cNvSpPr>
            <a:spLocks noChangeShapeType="1"/>
          </p:cNvSpPr>
          <p:nvPr/>
        </p:nvSpPr>
        <p:spPr bwMode="auto">
          <a:xfrm flipV="1">
            <a:off x="4186238" y="2416175"/>
            <a:ext cx="531813" cy="608013"/>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0" name="Line 76"/>
          <p:cNvSpPr>
            <a:spLocks noChangeShapeType="1"/>
          </p:cNvSpPr>
          <p:nvPr/>
        </p:nvSpPr>
        <p:spPr bwMode="auto">
          <a:xfrm flipV="1">
            <a:off x="4186238" y="2873375"/>
            <a:ext cx="531813" cy="150813"/>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1" name="Line 77"/>
          <p:cNvSpPr>
            <a:spLocks noChangeShapeType="1"/>
          </p:cNvSpPr>
          <p:nvPr/>
        </p:nvSpPr>
        <p:spPr bwMode="auto">
          <a:xfrm>
            <a:off x="4186238" y="3025775"/>
            <a:ext cx="531813" cy="608013"/>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2" name="Line 78"/>
          <p:cNvSpPr>
            <a:spLocks noChangeShapeType="1"/>
          </p:cNvSpPr>
          <p:nvPr/>
        </p:nvSpPr>
        <p:spPr bwMode="auto">
          <a:xfrm>
            <a:off x="5176838" y="2338388"/>
            <a:ext cx="60801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3" name="Line 79"/>
          <p:cNvSpPr>
            <a:spLocks noChangeShapeType="1"/>
          </p:cNvSpPr>
          <p:nvPr/>
        </p:nvSpPr>
        <p:spPr bwMode="auto">
          <a:xfrm>
            <a:off x="5176838" y="2795588"/>
            <a:ext cx="60801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Line 80"/>
          <p:cNvSpPr>
            <a:spLocks noChangeShapeType="1"/>
          </p:cNvSpPr>
          <p:nvPr/>
        </p:nvSpPr>
        <p:spPr bwMode="auto">
          <a:xfrm>
            <a:off x="5176838" y="3633788"/>
            <a:ext cx="60801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5" name="Freeform 81"/>
          <p:cNvSpPr>
            <a:spLocks/>
          </p:cNvSpPr>
          <p:nvPr/>
        </p:nvSpPr>
        <p:spPr bwMode="auto">
          <a:xfrm>
            <a:off x="4718050" y="2643188"/>
            <a:ext cx="422275" cy="287338"/>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46" name="Freeform 82"/>
          <p:cNvSpPr>
            <a:spLocks/>
          </p:cNvSpPr>
          <p:nvPr/>
        </p:nvSpPr>
        <p:spPr bwMode="auto">
          <a:xfrm>
            <a:off x="4718050" y="2109788"/>
            <a:ext cx="422275" cy="287338"/>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chemeClr val="tx2"/>
            </a:solidFill>
            <a:round/>
            <a:headEnd type="none" w="sm" len="sm"/>
            <a:tailEnd type="none" w="sm" len="sm"/>
          </a:ln>
        </p:spPr>
        <p:txBody>
          <a:bodyPr/>
          <a:lstStyle/>
          <a:p>
            <a:endParaRPr lang="en-US"/>
          </a:p>
        </p:txBody>
      </p:sp>
      <p:sp>
        <p:nvSpPr>
          <p:cNvPr id="61" name="&quot;No&quot; Symbol 60"/>
          <p:cNvSpPr/>
          <p:nvPr/>
        </p:nvSpPr>
        <p:spPr>
          <a:xfrm>
            <a:off x="4724400" y="3429000"/>
            <a:ext cx="457200" cy="381000"/>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cxnSp>
        <p:nvCxnSpPr>
          <p:cNvPr id="68" name="Straight Connector 67"/>
          <p:cNvCxnSpPr/>
          <p:nvPr/>
        </p:nvCxnSpPr>
        <p:spPr>
          <a:xfrm>
            <a:off x="4191000" y="1600200"/>
            <a:ext cx="3581400" cy="304800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69" name="Rectangle 68"/>
          <p:cNvSpPr/>
          <p:nvPr/>
        </p:nvSpPr>
        <p:spPr>
          <a:xfrm>
            <a:off x="5257800" y="4648200"/>
            <a:ext cx="2514600" cy="1981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smtClean="0"/>
              <a:t>So: </a:t>
            </a:r>
            <a:r>
              <a:rPr lang="en-US" sz="3200" b="1" dirty="0" smtClean="0"/>
              <a:t>14</a:t>
            </a:r>
            <a:r>
              <a:rPr lang="en-US" sz="3200" dirty="0" smtClean="0"/>
              <a:t/>
            </a:r>
            <a:br>
              <a:rPr lang="en-US" sz="3200" dirty="0" smtClean="0"/>
            </a:br>
            <a:r>
              <a:rPr lang="en-US" sz="3200" dirty="0" smtClean="0"/>
              <a:t>Fr: 13</a:t>
            </a:r>
            <a:br>
              <a:rPr lang="en-US" sz="3200" dirty="0" smtClean="0"/>
            </a:br>
            <a:r>
              <a:rPr lang="en-US" sz="3200" dirty="0" err="1" smtClean="0"/>
              <a:t>Jr</a:t>
            </a:r>
            <a:r>
              <a:rPr lang="en-US" sz="3200" dirty="0" smtClean="0"/>
              <a:t>: 8</a:t>
            </a:r>
            <a:br>
              <a:rPr lang="en-US" sz="3200" dirty="0" smtClean="0"/>
            </a:br>
            <a:r>
              <a:rPr lang="en-US" sz="3200" dirty="0" err="1" smtClean="0"/>
              <a:t>Sn</a:t>
            </a:r>
            <a:r>
              <a:rPr lang="en-US" sz="3200" dirty="0" smtClean="0"/>
              <a:t>: 20</a:t>
            </a:r>
            <a:endParaRPr lang="en-US" sz="3200" dirty="0"/>
          </a:p>
        </p:txBody>
      </p:sp>
      <p:sp>
        <p:nvSpPr>
          <p:cNvPr id="62" name="Title 1"/>
          <p:cNvSpPr>
            <a:spLocks noGrp="1"/>
          </p:cNvSpPr>
          <p:nvPr>
            <p:ph type="title"/>
          </p:nvPr>
        </p:nvSpPr>
        <p:spPr>
          <a:xfrm>
            <a:off x="457200" y="274638"/>
            <a:ext cx="8229600" cy="1143000"/>
          </a:xfrm>
        </p:spPr>
        <p:txBody>
          <a:bodyPr/>
          <a:lstStyle/>
          <a:p>
            <a:r>
              <a:rPr lang="en-US" dirty="0" smtClean="0"/>
              <a:t>Hybrid Hashing - example</a:t>
            </a:r>
            <a:endParaRPr lang="en-US" dirty="0"/>
          </a:p>
        </p:txBody>
      </p:sp>
    </p:spTree>
    <p:extLst>
      <p:ext uri="{BB962C8B-B14F-4D97-AF65-F5344CB8AC3E}">
        <p14:creationId xmlns:p14="http://schemas.microsoft.com/office/powerpoint/2010/main" val="71019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44444E-6 -2.22222E-6 L 0.10834 0.03333 " pathEditMode="relative" ptsTypes="AA">
                                      <p:cBhvr>
                                        <p:cTn id="6" dur="2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2971800" y="1600200"/>
            <a:ext cx="12192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smtClean="0"/>
              <a:t>So: 14</a:t>
            </a:r>
            <a:br>
              <a:rPr lang="en-US" sz="1400" dirty="0" smtClean="0"/>
            </a:br>
            <a:r>
              <a:rPr lang="en-US" sz="1400" dirty="0" smtClean="0"/>
              <a:t>Fr: </a:t>
            </a:r>
            <a:r>
              <a:rPr lang="en-US" sz="1400" b="1" dirty="0" smtClean="0"/>
              <a:t>14</a:t>
            </a:r>
            <a:r>
              <a:rPr lang="en-US" sz="1400" dirty="0" smtClean="0"/>
              <a:t/>
            </a:r>
            <a:br>
              <a:rPr lang="en-US" sz="1400" dirty="0" smtClean="0"/>
            </a:br>
            <a:r>
              <a:rPr lang="en-US" sz="1400" dirty="0" err="1" smtClean="0"/>
              <a:t>Jr</a:t>
            </a:r>
            <a:r>
              <a:rPr lang="en-US" sz="1400" dirty="0" smtClean="0"/>
              <a:t>: 8</a:t>
            </a:r>
            <a:br>
              <a:rPr lang="en-US" sz="1400" dirty="0" smtClean="0"/>
            </a:br>
            <a:r>
              <a:rPr lang="en-US" sz="1400" dirty="0" err="1" smtClean="0"/>
              <a:t>Sn</a:t>
            </a:r>
            <a:r>
              <a:rPr lang="en-US" sz="1400" dirty="0" smtClean="0"/>
              <a:t>: 20</a:t>
            </a:r>
            <a:endParaRPr lang="en-US" sz="1400" dirty="0"/>
          </a:p>
        </p:txBody>
      </p:sp>
      <p:cxnSp>
        <p:nvCxnSpPr>
          <p:cNvPr id="66" name="Straight Connector 65"/>
          <p:cNvCxnSpPr/>
          <p:nvPr/>
        </p:nvCxnSpPr>
        <p:spPr>
          <a:xfrm>
            <a:off x="2971800" y="2514600"/>
            <a:ext cx="2286000" cy="411480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5" name="Rectangle 30"/>
          <p:cNvSpPr>
            <a:spLocks noChangeArrowheads="1"/>
          </p:cNvSpPr>
          <p:nvPr/>
        </p:nvSpPr>
        <p:spPr bwMode="auto">
          <a:xfrm>
            <a:off x="2825750" y="3876675"/>
            <a:ext cx="25146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B main memory buffers</a:t>
            </a:r>
          </a:p>
        </p:txBody>
      </p:sp>
      <p:sp>
        <p:nvSpPr>
          <p:cNvPr id="6" name="Rectangle 31"/>
          <p:cNvSpPr>
            <a:spLocks noChangeArrowheads="1"/>
          </p:cNvSpPr>
          <p:nvPr/>
        </p:nvSpPr>
        <p:spPr bwMode="auto">
          <a:xfrm>
            <a:off x="5959475" y="3898900"/>
            <a:ext cx="628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Disk</a:t>
            </a:r>
          </a:p>
        </p:txBody>
      </p:sp>
      <p:sp>
        <p:nvSpPr>
          <p:cNvPr id="7" name="Rectangle 32"/>
          <p:cNvSpPr>
            <a:spLocks noChangeArrowheads="1"/>
          </p:cNvSpPr>
          <p:nvPr/>
        </p:nvSpPr>
        <p:spPr bwMode="auto">
          <a:xfrm>
            <a:off x="1843088" y="3900488"/>
            <a:ext cx="628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Disk</a:t>
            </a:r>
          </a:p>
        </p:txBody>
      </p:sp>
      <p:sp>
        <p:nvSpPr>
          <p:cNvPr id="8" name="Rectangle 33"/>
          <p:cNvSpPr>
            <a:spLocks noChangeArrowheads="1"/>
          </p:cNvSpPr>
          <p:nvPr/>
        </p:nvSpPr>
        <p:spPr bwMode="auto">
          <a:xfrm>
            <a:off x="1600200" y="1295400"/>
            <a:ext cx="10668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Original </a:t>
            </a:r>
          </a:p>
          <a:p>
            <a:pPr eaLnBrk="0" hangingPunct="0"/>
            <a:r>
              <a:rPr lang="en-US" sz="1800" b="1">
                <a:solidFill>
                  <a:srgbClr val="000000"/>
                </a:solidFill>
                <a:latin typeface="Times New Roman" charset="0"/>
              </a:rPr>
              <a:t>Relation</a:t>
            </a:r>
          </a:p>
        </p:txBody>
      </p:sp>
      <p:sp>
        <p:nvSpPr>
          <p:cNvPr id="9" name="Rectangle 34"/>
          <p:cNvSpPr>
            <a:spLocks noChangeArrowheads="1"/>
          </p:cNvSpPr>
          <p:nvPr/>
        </p:nvSpPr>
        <p:spPr bwMode="auto">
          <a:xfrm>
            <a:off x="4381500" y="1598613"/>
            <a:ext cx="92551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solidFill>
                  <a:srgbClr val="000000"/>
                </a:solidFill>
                <a:latin typeface="Times New Roman" charset="0"/>
              </a:rPr>
              <a:t>OUTPUT</a:t>
            </a:r>
          </a:p>
        </p:txBody>
      </p:sp>
      <p:sp>
        <p:nvSpPr>
          <p:cNvPr id="10" name="Freeform 35"/>
          <p:cNvSpPr>
            <a:spLocks/>
          </p:cNvSpPr>
          <p:nvPr/>
        </p:nvSpPr>
        <p:spPr bwMode="auto">
          <a:xfrm>
            <a:off x="6165850" y="3173413"/>
            <a:ext cx="42863" cy="63500"/>
          </a:xfrm>
          <a:custGeom>
            <a:avLst/>
            <a:gdLst>
              <a:gd name="T0" fmla="*/ 26 w 27"/>
              <a:gd name="T1" fmla="*/ 20 h 40"/>
              <a:gd name="T2" fmla="*/ 14 w 27"/>
              <a:gd name="T3" fmla="*/ 0 h 40"/>
              <a:gd name="T4" fmla="*/ 0 w 27"/>
              <a:gd name="T5" fmla="*/ 20 h 40"/>
              <a:gd name="T6" fmla="*/ 14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 name="Freeform 36"/>
          <p:cNvSpPr>
            <a:spLocks/>
          </p:cNvSpPr>
          <p:nvPr/>
        </p:nvSpPr>
        <p:spPr bwMode="auto">
          <a:xfrm>
            <a:off x="6321425" y="3173413"/>
            <a:ext cx="42863" cy="63500"/>
          </a:xfrm>
          <a:custGeom>
            <a:avLst/>
            <a:gdLst>
              <a:gd name="T0" fmla="*/ 26 w 27"/>
              <a:gd name="T1" fmla="*/ 20 h 40"/>
              <a:gd name="T2" fmla="*/ 14 w 27"/>
              <a:gd name="T3" fmla="*/ 0 h 40"/>
              <a:gd name="T4" fmla="*/ 0 w 27"/>
              <a:gd name="T5" fmla="*/ 20 h 40"/>
              <a:gd name="T6" fmla="*/ 14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2" name="Freeform 37"/>
          <p:cNvSpPr>
            <a:spLocks/>
          </p:cNvSpPr>
          <p:nvPr/>
        </p:nvSpPr>
        <p:spPr bwMode="auto">
          <a:xfrm>
            <a:off x="2660650" y="1576388"/>
            <a:ext cx="2671763" cy="2289175"/>
          </a:xfrm>
          <a:custGeom>
            <a:avLst/>
            <a:gdLst>
              <a:gd name="T0" fmla="*/ 0 w 1683"/>
              <a:gd name="T1" fmla="*/ 1441 h 1442"/>
              <a:gd name="T2" fmla="*/ 0 w 1683"/>
              <a:gd name="T3" fmla="*/ 0 h 1442"/>
              <a:gd name="T4" fmla="*/ 1682 w 1683"/>
              <a:gd name="T5" fmla="*/ 0 h 1442"/>
              <a:gd name="T6" fmla="*/ 1682 w 1683"/>
              <a:gd name="T7" fmla="*/ 1441 h 1442"/>
              <a:gd name="T8" fmla="*/ 0 w 1683"/>
              <a:gd name="T9" fmla="*/ 1441 h 1442"/>
              <a:gd name="T10" fmla="*/ 0 60000 65536"/>
              <a:gd name="T11" fmla="*/ 0 60000 65536"/>
              <a:gd name="T12" fmla="*/ 0 60000 65536"/>
              <a:gd name="T13" fmla="*/ 0 60000 65536"/>
              <a:gd name="T14" fmla="*/ 0 60000 65536"/>
              <a:gd name="T15" fmla="*/ 0 w 1683"/>
              <a:gd name="T16" fmla="*/ 0 h 1442"/>
              <a:gd name="T17" fmla="*/ 1683 w 1683"/>
              <a:gd name="T18" fmla="*/ 1442 h 1442"/>
            </a:gdLst>
            <a:ahLst/>
            <a:cxnLst>
              <a:cxn ang="T10">
                <a:pos x="T0" y="T1"/>
              </a:cxn>
              <a:cxn ang="T11">
                <a:pos x="T2" y="T3"/>
              </a:cxn>
              <a:cxn ang="T12">
                <a:pos x="T4" y="T5"/>
              </a:cxn>
              <a:cxn ang="T13">
                <a:pos x="T6" y="T7"/>
              </a:cxn>
              <a:cxn ang="T14">
                <a:pos x="T8" y="T9"/>
              </a:cxn>
            </a:cxnLst>
            <a:rect l="T15" t="T16" r="T17" b="T18"/>
            <a:pathLst>
              <a:path w="1683" h="1442">
                <a:moveTo>
                  <a:pt x="0" y="1441"/>
                </a:moveTo>
                <a:lnTo>
                  <a:pt x="0" y="0"/>
                </a:lnTo>
                <a:lnTo>
                  <a:pt x="1682" y="0"/>
                </a:lnTo>
                <a:lnTo>
                  <a:pt x="1682" y="1441"/>
                </a:lnTo>
                <a:lnTo>
                  <a:pt x="0" y="1441"/>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grpSp>
        <p:nvGrpSpPr>
          <p:cNvPr id="2" name="Group 39"/>
          <p:cNvGrpSpPr>
            <a:grpSpLocks/>
          </p:cNvGrpSpPr>
          <p:nvPr/>
        </p:nvGrpSpPr>
        <p:grpSpPr bwMode="auto">
          <a:xfrm>
            <a:off x="4765675" y="3087688"/>
            <a:ext cx="334963" cy="90488"/>
            <a:chOff x="4158" y="1336"/>
            <a:chExt cx="211" cy="57"/>
          </a:xfrm>
        </p:grpSpPr>
        <p:sp>
          <p:nvSpPr>
            <p:cNvPr id="55" name="Freeform 40"/>
            <p:cNvSpPr>
              <a:spLocks/>
            </p:cNvSpPr>
            <p:nvPr/>
          </p:nvSpPr>
          <p:spPr bwMode="auto">
            <a:xfrm>
              <a:off x="4158" y="1336"/>
              <a:ext cx="27" cy="40"/>
            </a:xfrm>
            <a:custGeom>
              <a:avLst/>
              <a:gdLst>
                <a:gd name="T0" fmla="*/ 26 w 27"/>
                <a:gd name="T1" fmla="*/ 19 h 40"/>
                <a:gd name="T2" fmla="*/ 13 w 27"/>
                <a:gd name="T3" fmla="*/ 0 h 40"/>
                <a:gd name="T4" fmla="*/ 0 w 27"/>
                <a:gd name="T5" fmla="*/ 19 h 40"/>
                <a:gd name="T6" fmla="*/ 13 w 27"/>
                <a:gd name="T7" fmla="*/ 39 h 40"/>
                <a:gd name="T8" fmla="*/ 26 w 27"/>
                <a:gd name="T9" fmla="*/ 19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19"/>
                  </a:moveTo>
                  <a:lnTo>
                    <a:pt x="13" y="0"/>
                  </a:lnTo>
                  <a:lnTo>
                    <a:pt x="0" y="19"/>
                  </a:lnTo>
                  <a:lnTo>
                    <a:pt x="13" y="39"/>
                  </a:lnTo>
                  <a:lnTo>
                    <a:pt x="26" y="19"/>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 name="Freeform 41"/>
            <p:cNvSpPr>
              <a:spLocks/>
            </p:cNvSpPr>
            <p:nvPr/>
          </p:nvSpPr>
          <p:spPr bwMode="auto">
            <a:xfrm>
              <a:off x="4249" y="1336"/>
              <a:ext cx="27" cy="40"/>
            </a:xfrm>
            <a:custGeom>
              <a:avLst/>
              <a:gdLst>
                <a:gd name="T0" fmla="*/ 26 w 27"/>
                <a:gd name="T1" fmla="*/ 19 h 40"/>
                <a:gd name="T2" fmla="*/ 13 w 27"/>
                <a:gd name="T3" fmla="*/ 0 h 40"/>
                <a:gd name="T4" fmla="*/ 0 w 27"/>
                <a:gd name="T5" fmla="*/ 19 h 40"/>
                <a:gd name="T6" fmla="*/ 13 w 27"/>
                <a:gd name="T7" fmla="*/ 39 h 40"/>
                <a:gd name="T8" fmla="*/ 26 w 27"/>
                <a:gd name="T9" fmla="*/ 19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19"/>
                  </a:moveTo>
                  <a:lnTo>
                    <a:pt x="13" y="0"/>
                  </a:lnTo>
                  <a:lnTo>
                    <a:pt x="0" y="19"/>
                  </a:lnTo>
                  <a:lnTo>
                    <a:pt x="13" y="39"/>
                  </a:lnTo>
                  <a:lnTo>
                    <a:pt x="26" y="19"/>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 name="Freeform 42"/>
            <p:cNvSpPr>
              <a:spLocks/>
            </p:cNvSpPr>
            <p:nvPr/>
          </p:nvSpPr>
          <p:spPr bwMode="auto">
            <a:xfrm>
              <a:off x="4347" y="1336"/>
              <a:ext cx="22" cy="57"/>
            </a:xfrm>
            <a:custGeom>
              <a:avLst/>
              <a:gdLst>
                <a:gd name="T0" fmla="*/ 21 w 22"/>
                <a:gd name="T1" fmla="*/ 27 h 57"/>
                <a:gd name="T2" fmla="*/ 11 w 22"/>
                <a:gd name="T3" fmla="*/ 0 h 57"/>
                <a:gd name="T4" fmla="*/ 0 w 22"/>
                <a:gd name="T5" fmla="*/ 27 h 57"/>
                <a:gd name="T6" fmla="*/ 11 w 22"/>
                <a:gd name="T7" fmla="*/ 56 h 57"/>
                <a:gd name="T8" fmla="*/ 21 w 22"/>
                <a:gd name="T9" fmla="*/ 27 h 57"/>
                <a:gd name="T10" fmla="*/ 0 60000 65536"/>
                <a:gd name="T11" fmla="*/ 0 60000 65536"/>
                <a:gd name="T12" fmla="*/ 0 60000 65536"/>
                <a:gd name="T13" fmla="*/ 0 60000 65536"/>
                <a:gd name="T14" fmla="*/ 0 60000 65536"/>
                <a:gd name="T15" fmla="*/ 0 w 22"/>
                <a:gd name="T16" fmla="*/ 0 h 57"/>
                <a:gd name="T17" fmla="*/ 22 w 22"/>
                <a:gd name="T18" fmla="*/ 57 h 57"/>
              </a:gdLst>
              <a:ahLst/>
              <a:cxnLst>
                <a:cxn ang="T10">
                  <a:pos x="T0" y="T1"/>
                </a:cxn>
                <a:cxn ang="T11">
                  <a:pos x="T2" y="T3"/>
                </a:cxn>
                <a:cxn ang="T12">
                  <a:pos x="T4" y="T5"/>
                </a:cxn>
                <a:cxn ang="T13">
                  <a:pos x="T6" y="T7"/>
                </a:cxn>
                <a:cxn ang="T14">
                  <a:pos x="T8" y="T9"/>
                </a:cxn>
              </a:cxnLst>
              <a:rect l="T15" t="T16" r="T17" b="T18"/>
              <a:pathLst>
                <a:path w="22" h="57">
                  <a:moveTo>
                    <a:pt x="21" y="27"/>
                  </a:moveTo>
                  <a:lnTo>
                    <a:pt x="11" y="0"/>
                  </a:lnTo>
                  <a:lnTo>
                    <a:pt x="0" y="27"/>
                  </a:lnTo>
                  <a:lnTo>
                    <a:pt x="11" y="56"/>
                  </a:lnTo>
                  <a:lnTo>
                    <a:pt x="21" y="27"/>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5" name="Freeform 43"/>
          <p:cNvSpPr>
            <a:spLocks/>
          </p:cNvSpPr>
          <p:nvPr/>
        </p:nvSpPr>
        <p:spPr bwMode="auto">
          <a:xfrm>
            <a:off x="5773738" y="2222500"/>
            <a:ext cx="250825" cy="269875"/>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16" name="Freeform 44"/>
          <p:cNvSpPr>
            <a:spLocks/>
          </p:cNvSpPr>
          <p:nvPr/>
        </p:nvSpPr>
        <p:spPr bwMode="auto">
          <a:xfrm>
            <a:off x="6064250" y="2222500"/>
            <a:ext cx="249238" cy="269875"/>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17" name="Freeform 45"/>
          <p:cNvSpPr>
            <a:spLocks/>
          </p:cNvSpPr>
          <p:nvPr/>
        </p:nvSpPr>
        <p:spPr bwMode="auto">
          <a:xfrm>
            <a:off x="5773738" y="2689225"/>
            <a:ext cx="250825" cy="269875"/>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18" name="Freeform 46"/>
          <p:cNvSpPr>
            <a:spLocks/>
          </p:cNvSpPr>
          <p:nvPr/>
        </p:nvSpPr>
        <p:spPr bwMode="auto">
          <a:xfrm>
            <a:off x="6073775" y="2689225"/>
            <a:ext cx="249238" cy="269875"/>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19" name="Freeform 47"/>
          <p:cNvSpPr>
            <a:spLocks/>
          </p:cNvSpPr>
          <p:nvPr/>
        </p:nvSpPr>
        <p:spPr bwMode="auto">
          <a:xfrm>
            <a:off x="6022975" y="3173413"/>
            <a:ext cx="42863" cy="63500"/>
          </a:xfrm>
          <a:custGeom>
            <a:avLst/>
            <a:gdLst>
              <a:gd name="T0" fmla="*/ 26 w 27"/>
              <a:gd name="T1" fmla="*/ 20 h 40"/>
              <a:gd name="T2" fmla="*/ 13 w 27"/>
              <a:gd name="T3" fmla="*/ 0 h 40"/>
              <a:gd name="T4" fmla="*/ 0 w 27"/>
              <a:gd name="T5" fmla="*/ 20 h 40"/>
              <a:gd name="T6" fmla="*/ 13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3" y="0"/>
                </a:lnTo>
                <a:lnTo>
                  <a:pt x="0" y="20"/>
                </a:lnTo>
                <a:lnTo>
                  <a:pt x="13"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 name="Freeform 48"/>
          <p:cNvSpPr>
            <a:spLocks/>
          </p:cNvSpPr>
          <p:nvPr/>
        </p:nvSpPr>
        <p:spPr bwMode="auto">
          <a:xfrm>
            <a:off x="6373813" y="2689225"/>
            <a:ext cx="249238" cy="269875"/>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21" name="Rectangle 49"/>
          <p:cNvSpPr>
            <a:spLocks noChangeArrowheads="1"/>
          </p:cNvSpPr>
          <p:nvPr/>
        </p:nvSpPr>
        <p:spPr bwMode="auto">
          <a:xfrm>
            <a:off x="4752975" y="2411413"/>
            <a:ext cx="2730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solidFill>
                  <a:srgbClr val="000000"/>
                </a:solidFill>
                <a:latin typeface="Times New Roman" charset="0"/>
              </a:rPr>
              <a:t>2</a:t>
            </a:r>
          </a:p>
        </p:txBody>
      </p:sp>
      <p:sp>
        <p:nvSpPr>
          <p:cNvPr id="22" name="Freeform 50"/>
          <p:cNvSpPr>
            <a:spLocks/>
          </p:cNvSpPr>
          <p:nvPr/>
        </p:nvSpPr>
        <p:spPr bwMode="auto">
          <a:xfrm>
            <a:off x="5773738" y="3524250"/>
            <a:ext cx="250825" cy="269875"/>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23" name="Freeform 51"/>
          <p:cNvSpPr>
            <a:spLocks/>
          </p:cNvSpPr>
          <p:nvPr/>
        </p:nvSpPr>
        <p:spPr bwMode="auto">
          <a:xfrm>
            <a:off x="4718050" y="3481388"/>
            <a:ext cx="422275" cy="287338"/>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24" name="Rectangle 52"/>
          <p:cNvSpPr>
            <a:spLocks noChangeArrowheads="1"/>
          </p:cNvSpPr>
          <p:nvPr/>
        </p:nvSpPr>
        <p:spPr bwMode="auto">
          <a:xfrm>
            <a:off x="2779713" y="2481263"/>
            <a:ext cx="7366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dirty="0">
                <a:solidFill>
                  <a:srgbClr val="000000"/>
                </a:solidFill>
                <a:latin typeface="Times New Roman" charset="0"/>
              </a:rPr>
              <a:t>INPUT</a:t>
            </a:r>
          </a:p>
        </p:txBody>
      </p:sp>
      <p:sp useBgFill="1">
        <p:nvSpPr>
          <p:cNvPr id="25" name="Rectangle 53"/>
          <p:cNvSpPr>
            <a:spLocks noChangeArrowheads="1"/>
          </p:cNvSpPr>
          <p:nvPr/>
        </p:nvSpPr>
        <p:spPr bwMode="auto">
          <a:xfrm>
            <a:off x="4752975" y="1863725"/>
            <a:ext cx="273050" cy="304800"/>
          </a:xfrm>
          <a:prstGeom prst="rect">
            <a:avLst/>
          </a:prstGeom>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solidFill>
                  <a:srgbClr val="000000"/>
                </a:solidFill>
                <a:latin typeface="Times New Roman" charset="0"/>
              </a:rPr>
              <a:t>1</a:t>
            </a:r>
          </a:p>
        </p:txBody>
      </p:sp>
      <p:sp>
        <p:nvSpPr>
          <p:cNvPr id="26" name="Rectangle 54"/>
          <p:cNvSpPr>
            <a:spLocks noChangeArrowheads="1"/>
          </p:cNvSpPr>
          <p:nvPr/>
        </p:nvSpPr>
        <p:spPr bwMode="auto">
          <a:xfrm>
            <a:off x="3354388" y="2727325"/>
            <a:ext cx="815975" cy="71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400" b="1" dirty="0">
                <a:solidFill>
                  <a:srgbClr val="000000"/>
                </a:solidFill>
                <a:latin typeface="Times New Roman" charset="0"/>
              </a:rPr>
              <a:t>hash</a:t>
            </a:r>
          </a:p>
          <a:p>
            <a:pPr algn="ctr" eaLnBrk="0" hangingPunct="0">
              <a:lnSpc>
                <a:spcPct val="50000"/>
              </a:lnSpc>
            </a:pPr>
            <a:r>
              <a:rPr lang="en-US" sz="1400" b="1" dirty="0">
                <a:solidFill>
                  <a:srgbClr val="000000"/>
                </a:solidFill>
                <a:latin typeface="Times New Roman" charset="0"/>
              </a:rPr>
              <a:t>function</a:t>
            </a:r>
          </a:p>
          <a:p>
            <a:pPr algn="ctr" eaLnBrk="0" hangingPunct="0"/>
            <a:r>
              <a:rPr lang="en-US" sz="2000" b="1" dirty="0" err="1">
                <a:solidFill>
                  <a:schemeClr val="accent2"/>
                </a:solidFill>
                <a:latin typeface="Times New Roman" charset="0"/>
              </a:rPr>
              <a:t>h</a:t>
            </a:r>
            <a:r>
              <a:rPr lang="en-US" sz="2000" b="1" baseline="-25000" dirty="0" err="1">
                <a:solidFill>
                  <a:schemeClr val="accent2"/>
                </a:solidFill>
                <a:latin typeface="Times New Roman" charset="0"/>
              </a:rPr>
              <a:t>p</a:t>
            </a:r>
            <a:endParaRPr lang="en-US" sz="2000" b="1" dirty="0">
              <a:solidFill>
                <a:schemeClr val="accent2"/>
              </a:solidFill>
              <a:latin typeface="Times New Roman" charset="0"/>
            </a:endParaRPr>
          </a:p>
        </p:txBody>
      </p:sp>
      <p:sp>
        <p:nvSpPr>
          <p:cNvPr id="27" name="Rectangle 55"/>
          <p:cNvSpPr>
            <a:spLocks noChangeArrowheads="1"/>
          </p:cNvSpPr>
          <p:nvPr/>
        </p:nvSpPr>
        <p:spPr bwMode="auto">
          <a:xfrm>
            <a:off x="4657725" y="3197225"/>
            <a:ext cx="4508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solidFill>
                  <a:srgbClr val="000000"/>
                </a:solidFill>
                <a:latin typeface="Times New Roman" charset="0"/>
              </a:rPr>
              <a:t>B-1</a:t>
            </a:r>
          </a:p>
        </p:txBody>
      </p:sp>
      <p:sp>
        <p:nvSpPr>
          <p:cNvPr id="28" name="Rectangle 56"/>
          <p:cNvSpPr>
            <a:spLocks noChangeArrowheads="1"/>
          </p:cNvSpPr>
          <p:nvPr/>
        </p:nvSpPr>
        <p:spPr bwMode="auto">
          <a:xfrm>
            <a:off x="5621338" y="1587500"/>
            <a:ext cx="11493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Partitions</a:t>
            </a:r>
          </a:p>
        </p:txBody>
      </p:sp>
      <p:sp>
        <p:nvSpPr>
          <p:cNvPr id="29" name="Rectangle 57"/>
          <p:cNvSpPr>
            <a:spLocks noChangeArrowheads="1"/>
          </p:cNvSpPr>
          <p:nvPr/>
        </p:nvSpPr>
        <p:spPr bwMode="auto">
          <a:xfrm>
            <a:off x="6775450" y="2198688"/>
            <a:ext cx="2984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1</a:t>
            </a:r>
          </a:p>
        </p:txBody>
      </p:sp>
      <p:sp>
        <p:nvSpPr>
          <p:cNvPr id="30" name="Rectangle 58"/>
          <p:cNvSpPr>
            <a:spLocks noChangeArrowheads="1"/>
          </p:cNvSpPr>
          <p:nvPr/>
        </p:nvSpPr>
        <p:spPr bwMode="auto">
          <a:xfrm>
            <a:off x="6765925" y="2622550"/>
            <a:ext cx="2984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2</a:t>
            </a:r>
          </a:p>
        </p:txBody>
      </p:sp>
      <p:sp>
        <p:nvSpPr>
          <p:cNvPr id="31" name="Rectangle 59"/>
          <p:cNvSpPr>
            <a:spLocks noChangeArrowheads="1"/>
          </p:cNvSpPr>
          <p:nvPr/>
        </p:nvSpPr>
        <p:spPr bwMode="auto">
          <a:xfrm>
            <a:off x="6734175" y="3414713"/>
            <a:ext cx="5270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B-1</a:t>
            </a:r>
          </a:p>
        </p:txBody>
      </p:sp>
      <p:grpSp>
        <p:nvGrpSpPr>
          <p:cNvPr id="3" name="Group 60"/>
          <p:cNvGrpSpPr>
            <a:grpSpLocks/>
          </p:cNvGrpSpPr>
          <p:nvPr/>
        </p:nvGrpSpPr>
        <p:grpSpPr bwMode="auto">
          <a:xfrm>
            <a:off x="1665288" y="1963738"/>
            <a:ext cx="919163" cy="1952625"/>
            <a:chOff x="2205" y="628"/>
            <a:chExt cx="579" cy="1230"/>
          </a:xfrm>
        </p:grpSpPr>
        <p:sp>
          <p:nvSpPr>
            <p:cNvPr id="51" name="Oval 61"/>
            <p:cNvSpPr>
              <a:spLocks noChangeArrowheads="1"/>
            </p:cNvSpPr>
            <p:nvPr/>
          </p:nvSpPr>
          <p:spPr bwMode="auto">
            <a:xfrm>
              <a:off x="2213" y="628"/>
              <a:ext cx="567" cy="85"/>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2" name="Line 62"/>
            <p:cNvSpPr>
              <a:spLocks noChangeShapeType="1"/>
            </p:cNvSpPr>
            <p:nvPr/>
          </p:nvSpPr>
          <p:spPr bwMode="auto">
            <a:xfrm>
              <a:off x="2209" y="671"/>
              <a:ext cx="0" cy="110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Line 63"/>
            <p:cNvSpPr>
              <a:spLocks noChangeShapeType="1"/>
            </p:cNvSpPr>
            <p:nvPr/>
          </p:nvSpPr>
          <p:spPr bwMode="auto">
            <a:xfrm>
              <a:off x="2784" y="671"/>
              <a:ext cx="0" cy="110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4" name="Arc 64"/>
            <p:cNvSpPr>
              <a:spLocks/>
            </p:cNvSpPr>
            <p:nvPr/>
          </p:nvSpPr>
          <p:spPr bwMode="auto">
            <a:xfrm>
              <a:off x="2205" y="1782"/>
              <a:ext cx="575" cy="76"/>
            </a:xfrm>
            <a:custGeom>
              <a:avLst/>
              <a:gdLst>
                <a:gd name="T0" fmla="*/ 0 w 43200"/>
                <a:gd name="T1" fmla="*/ 0 h 22187"/>
                <a:gd name="T2" fmla="*/ 0 w 43200"/>
                <a:gd name="T3" fmla="*/ 0 h 22187"/>
                <a:gd name="T4" fmla="*/ 0 w 43200"/>
                <a:gd name="T5" fmla="*/ 0 h 22187"/>
                <a:gd name="T6" fmla="*/ 0 60000 65536"/>
                <a:gd name="T7" fmla="*/ 0 60000 65536"/>
                <a:gd name="T8" fmla="*/ 0 60000 65536"/>
                <a:gd name="T9" fmla="*/ 0 w 43200"/>
                <a:gd name="T10" fmla="*/ 0 h 22187"/>
                <a:gd name="T11" fmla="*/ 43200 w 43200"/>
                <a:gd name="T12" fmla="*/ 22187 h 22187"/>
              </a:gdLst>
              <a:ahLst/>
              <a:cxnLst>
                <a:cxn ang="T6">
                  <a:pos x="T0" y="T1"/>
                </a:cxn>
                <a:cxn ang="T7">
                  <a:pos x="T2" y="T3"/>
                </a:cxn>
                <a:cxn ang="T8">
                  <a:pos x="T4" y="T5"/>
                </a:cxn>
              </a:cxnLst>
              <a:rect l="T9" t="T10" r="T11" b="T12"/>
              <a:pathLst>
                <a:path w="43200" h="22187" fill="none" extrusionOk="0">
                  <a:moveTo>
                    <a:pt x="43192" y="-1"/>
                  </a:moveTo>
                  <a:cubicBezTo>
                    <a:pt x="43197" y="195"/>
                    <a:pt x="43200" y="391"/>
                    <a:pt x="43200" y="587"/>
                  </a:cubicBezTo>
                  <a:cubicBezTo>
                    <a:pt x="43200" y="12516"/>
                    <a:pt x="33529" y="22187"/>
                    <a:pt x="21600" y="22187"/>
                  </a:cubicBezTo>
                  <a:cubicBezTo>
                    <a:pt x="9670" y="22187"/>
                    <a:pt x="0" y="12516"/>
                    <a:pt x="0" y="587"/>
                  </a:cubicBezTo>
                  <a:cubicBezTo>
                    <a:pt x="0" y="392"/>
                    <a:pt x="2" y="198"/>
                    <a:pt x="7" y="3"/>
                  </a:cubicBezTo>
                </a:path>
                <a:path w="43200" h="22187" stroke="0" extrusionOk="0">
                  <a:moveTo>
                    <a:pt x="43192" y="-1"/>
                  </a:moveTo>
                  <a:cubicBezTo>
                    <a:pt x="43197" y="195"/>
                    <a:pt x="43200" y="391"/>
                    <a:pt x="43200" y="587"/>
                  </a:cubicBezTo>
                  <a:cubicBezTo>
                    <a:pt x="43200" y="12516"/>
                    <a:pt x="33529" y="22187"/>
                    <a:pt x="21600" y="22187"/>
                  </a:cubicBezTo>
                  <a:cubicBezTo>
                    <a:pt x="9670" y="22187"/>
                    <a:pt x="0" y="12516"/>
                    <a:pt x="0" y="587"/>
                  </a:cubicBezTo>
                  <a:cubicBezTo>
                    <a:pt x="0" y="392"/>
                    <a:pt x="2" y="198"/>
                    <a:pt x="7" y="3"/>
                  </a:cubicBezTo>
                  <a:lnTo>
                    <a:pt x="21600" y="587"/>
                  </a:lnTo>
                  <a:lnTo>
                    <a:pt x="43192" y="-1"/>
                  </a:lnTo>
                  <a:close/>
                </a:path>
              </a:pathLst>
            </a:custGeom>
            <a:noFill/>
            <a:ln w="12700" cap="rnd">
              <a:solidFill>
                <a:schemeClr val="tx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35" name="Rectangle 67"/>
          <p:cNvSpPr>
            <a:spLocks noChangeArrowheads="1"/>
          </p:cNvSpPr>
          <p:nvPr/>
        </p:nvSpPr>
        <p:spPr bwMode="auto">
          <a:xfrm>
            <a:off x="1981200" y="3411538"/>
            <a:ext cx="292100" cy="292100"/>
          </a:xfrm>
          <a:prstGeom prst="rect">
            <a:avLst/>
          </a:prstGeom>
          <a:solidFill>
            <a:srgbClr val="F6BF69"/>
          </a:solidFill>
          <a:ln w="12700">
            <a:solidFill>
              <a:schemeClr val="tx2"/>
            </a:solidFill>
            <a:miter lim="800000"/>
            <a:headEnd/>
            <a:tailEnd/>
          </a:ln>
        </p:spPr>
        <p:txBody>
          <a:bodyPr wrap="none" anchor="ctr"/>
          <a:lstStyle/>
          <a:p>
            <a:endParaRPr lang="en-US"/>
          </a:p>
        </p:txBody>
      </p:sp>
      <p:sp>
        <p:nvSpPr>
          <p:cNvPr id="36" name="Rectangle 68"/>
          <p:cNvSpPr>
            <a:spLocks noChangeArrowheads="1"/>
          </p:cNvSpPr>
          <p:nvPr/>
        </p:nvSpPr>
        <p:spPr bwMode="auto">
          <a:xfrm>
            <a:off x="1803400" y="2843213"/>
            <a:ext cx="69215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3200" b="1" dirty="0">
                <a:solidFill>
                  <a:schemeClr val="tx2"/>
                </a:solidFill>
              </a:rPr>
              <a:t>. . .</a:t>
            </a:r>
          </a:p>
        </p:txBody>
      </p:sp>
      <p:grpSp>
        <p:nvGrpSpPr>
          <p:cNvPr id="4" name="Group 69"/>
          <p:cNvGrpSpPr>
            <a:grpSpLocks/>
          </p:cNvGrpSpPr>
          <p:nvPr/>
        </p:nvGrpSpPr>
        <p:grpSpPr bwMode="auto">
          <a:xfrm>
            <a:off x="5703888" y="1963738"/>
            <a:ext cx="1071563" cy="1974850"/>
            <a:chOff x="4749" y="628"/>
            <a:chExt cx="675" cy="1244"/>
          </a:xfrm>
        </p:grpSpPr>
        <p:sp>
          <p:nvSpPr>
            <p:cNvPr id="47" name="Oval 70"/>
            <p:cNvSpPr>
              <a:spLocks noChangeArrowheads="1"/>
            </p:cNvSpPr>
            <p:nvPr/>
          </p:nvSpPr>
          <p:spPr bwMode="auto">
            <a:xfrm>
              <a:off x="4757" y="628"/>
              <a:ext cx="663" cy="86"/>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8" name="Line 71"/>
            <p:cNvSpPr>
              <a:spLocks noChangeShapeType="1"/>
            </p:cNvSpPr>
            <p:nvPr/>
          </p:nvSpPr>
          <p:spPr bwMode="auto">
            <a:xfrm>
              <a:off x="4753" y="672"/>
              <a:ext cx="0" cy="112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9" name="Line 72"/>
            <p:cNvSpPr>
              <a:spLocks noChangeShapeType="1"/>
            </p:cNvSpPr>
            <p:nvPr/>
          </p:nvSpPr>
          <p:spPr bwMode="auto">
            <a:xfrm>
              <a:off x="5424" y="672"/>
              <a:ext cx="0" cy="112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0" name="Arc 73"/>
            <p:cNvSpPr>
              <a:spLocks/>
            </p:cNvSpPr>
            <p:nvPr/>
          </p:nvSpPr>
          <p:spPr bwMode="auto">
            <a:xfrm>
              <a:off x="4749" y="1796"/>
              <a:ext cx="671" cy="76"/>
            </a:xfrm>
            <a:custGeom>
              <a:avLst/>
              <a:gdLst>
                <a:gd name="T0" fmla="*/ 0 w 43200"/>
                <a:gd name="T1" fmla="*/ 0 h 22186"/>
                <a:gd name="T2" fmla="*/ 0 w 43200"/>
                <a:gd name="T3" fmla="*/ 0 h 22186"/>
                <a:gd name="T4" fmla="*/ 0 w 43200"/>
                <a:gd name="T5" fmla="*/ 0 h 22186"/>
                <a:gd name="T6" fmla="*/ 0 60000 65536"/>
                <a:gd name="T7" fmla="*/ 0 60000 65536"/>
                <a:gd name="T8" fmla="*/ 0 60000 65536"/>
                <a:gd name="T9" fmla="*/ 0 w 43200"/>
                <a:gd name="T10" fmla="*/ 0 h 22186"/>
                <a:gd name="T11" fmla="*/ 43200 w 43200"/>
                <a:gd name="T12" fmla="*/ 22186 h 22186"/>
              </a:gdLst>
              <a:ahLst/>
              <a:cxnLst>
                <a:cxn ang="T6">
                  <a:pos x="T0" y="T1"/>
                </a:cxn>
                <a:cxn ang="T7">
                  <a:pos x="T2" y="T3"/>
                </a:cxn>
                <a:cxn ang="T8">
                  <a:pos x="T4" y="T5"/>
                </a:cxn>
              </a:cxnLst>
              <a:rect l="T9" t="T10" r="T11" b="T12"/>
              <a:pathLst>
                <a:path w="43200" h="22186" fill="none" extrusionOk="0">
                  <a:moveTo>
                    <a:pt x="43192" y="-1"/>
                  </a:moveTo>
                  <a:cubicBezTo>
                    <a:pt x="43197" y="195"/>
                    <a:pt x="43200" y="390"/>
                    <a:pt x="43200" y="586"/>
                  </a:cubicBezTo>
                  <a:cubicBezTo>
                    <a:pt x="43200" y="12515"/>
                    <a:pt x="33529" y="22186"/>
                    <a:pt x="21600" y="22186"/>
                  </a:cubicBezTo>
                  <a:cubicBezTo>
                    <a:pt x="9670" y="22185"/>
                    <a:pt x="-1" y="12515"/>
                    <a:pt x="-1" y="585"/>
                  </a:cubicBezTo>
                </a:path>
                <a:path w="43200" h="22186" stroke="0" extrusionOk="0">
                  <a:moveTo>
                    <a:pt x="43192" y="-1"/>
                  </a:moveTo>
                  <a:cubicBezTo>
                    <a:pt x="43197" y="195"/>
                    <a:pt x="43200" y="390"/>
                    <a:pt x="43200" y="586"/>
                  </a:cubicBezTo>
                  <a:cubicBezTo>
                    <a:pt x="43200" y="12515"/>
                    <a:pt x="33529" y="22186"/>
                    <a:pt x="21600" y="22186"/>
                  </a:cubicBezTo>
                  <a:cubicBezTo>
                    <a:pt x="9670" y="22185"/>
                    <a:pt x="-1" y="12515"/>
                    <a:pt x="-1" y="585"/>
                  </a:cubicBezTo>
                  <a:lnTo>
                    <a:pt x="21600" y="586"/>
                  </a:lnTo>
                  <a:lnTo>
                    <a:pt x="43192" y="-1"/>
                  </a:lnTo>
                  <a:close/>
                </a:path>
              </a:pathLst>
            </a:custGeom>
            <a:noFill/>
            <a:ln w="12700" cap="rnd">
              <a:solidFill>
                <a:schemeClr val="tx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38" name="Line 74"/>
          <p:cNvSpPr>
            <a:spLocks noChangeShapeType="1"/>
          </p:cNvSpPr>
          <p:nvPr/>
        </p:nvSpPr>
        <p:spPr bwMode="auto">
          <a:xfrm>
            <a:off x="2586038" y="3024188"/>
            <a:ext cx="37941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39" name="Line 75"/>
          <p:cNvSpPr>
            <a:spLocks noChangeShapeType="1"/>
          </p:cNvSpPr>
          <p:nvPr/>
        </p:nvSpPr>
        <p:spPr bwMode="auto">
          <a:xfrm flipV="1">
            <a:off x="4186238" y="2416175"/>
            <a:ext cx="531813" cy="608013"/>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0" name="Line 76"/>
          <p:cNvSpPr>
            <a:spLocks noChangeShapeType="1"/>
          </p:cNvSpPr>
          <p:nvPr/>
        </p:nvSpPr>
        <p:spPr bwMode="auto">
          <a:xfrm flipV="1">
            <a:off x="4186238" y="2873375"/>
            <a:ext cx="531813" cy="150813"/>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1" name="Line 77"/>
          <p:cNvSpPr>
            <a:spLocks noChangeShapeType="1"/>
          </p:cNvSpPr>
          <p:nvPr/>
        </p:nvSpPr>
        <p:spPr bwMode="auto">
          <a:xfrm>
            <a:off x="4186238" y="3025775"/>
            <a:ext cx="531813" cy="608013"/>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2" name="Line 78"/>
          <p:cNvSpPr>
            <a:spLocks noChangeShapeType="1"/>
          </p:cNvSpPr>
          <p:nvPr/>
        </p:nvSpPr>
        <p:spPr bwMode="auto">
          <a:xfrm>
            <a:off x="5176838" y="2338388"/>
            <a:ext cx="60801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3" name="Line 79"/>
          <p:cNvSpPr>
            <a:spLocks noChangeShapeType="1"/>
          </p:cNvSpPr>
          <p:nvPr/>
        </p:nvSpPr>
        <p:spPr bwMode="auto">
          <a:xfrm>
            <a:off x="5176838" y="2795588"/>
            <a:ext cx="60801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Line 80"/>
          <p:cNvSpPr>
            <a:spLocks noChangeShapeType="1"/>
          </p:cNvSpPr>
          <p:nvPr/>
        </p:nvSpPr>
        <p:spPr bwMode="auto">
          <a:xfrm>
            <a:off x="5176838" y="3633788"/>
            <a:ext cx="60801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5" name="Freeform 81"/>
          <p:cNvSpPr>
            <a:spLocks/>
          </p:cNvSpPr>
          <p:nvPr/>
        </p:nvSpPr>
        <p:spPr bwMode="auto">
          <a:xfrm>
            <a:off x="4718050" y="2643188"/>
            <a:ext cx="422275" cy="287338"/>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46" name="Freeform 82"/>
          <p:cNvSpPr>
            <a:spLocks/>
          </p:cNvSpPr>
          <p:nvPr/>
        </p:nvSpPr>
        <p:spPr bwMode="auto">
          <a:xfrm>
            <a:off x="4718050" y="2109788"/>
            <a:ext cx="422275" cy="287338"/>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chemeClr val="tx2"/>
            </a:solidFill>
            <a:round/>
            <a:headEnd type="none" w="sm" len="sm"/>
            <a:tailEnd type="none" w="sm" len="sm"/>
          </a:ln>
        </p:spPr>
        <p:txBody>
          <a:bodyPr/>
          <a:lstStyle/>
          <a:p>
            <a:endParaRPr lang="en-US"/>
          </a:p>
        </p:txBody>
      </p:sp>
      <p:sp>
        <p:nvSpPr>
          <p:cNvPr id="61" name="&quot;No&quot; Symbol 60"/>
          <p:cNvSpPr/>
          <p:nvPr/>
        </p:nvSpPr>
        <p:spPr>
          <a:xfrm>
            <a:off x="4724400" y="3429000"/>
            <a:ext cx="457200" cy="381000"/>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cxnSp>
        <p:nvCxnSpPr>
          <p:cNvPr id="68" name="Straight Connector 67"/>
          <p:cNvCxnSpPr/>
          <p:nvPr/>
        </p:nvCxnSpPr>
        <p:spPr>
          <a:xfrm>
            <a:off x="4191000" y="1600200"/>
            <a:ext cx="3581400" cy="304800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69" name="Rectangle 68"/>
          <p:cNvSpPr/>
          <p:nvPr/>
        </p:nvSpPr>
        <p:spPr>
          <a:xfrm>
            <a:off x="5257800" y="4648200"/>
            <a:ext cx="2514600" cy="1981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smtClean="0"/>
              <a:t>So: 14</a:t>
            </a:r>
            <a:br>
              <a:rPr lang="en-US" sz="3200" dirty="0" smtClean="0"/>
            </a:br>
            <a:r>
              <a:rPr lang="en-US" sz="3200" dirty="0" smtClean="0"/>
              <a:t>Fr: </a:t>
            </a:r>
            <a:r>
              <a:rPr lang="en-US" sz="3200" b="1" dirty="0" smtClean="0"/>
              <a:t>14</a:t>
            </a:r>
            <a:r>
              <a:rPr lang="en-US" sz="3200" dirty="0" smtClean="0"/>
              <a:t/>
            </a:r>
            <a:br>
              <a:rPr lang="en-US" sz="3200" dirty="0" smtClean="0"/>
            </a:br>
            <a:r>
              <a:rPr lang="en-US" sz="3200" dirty="0" err="1" smtClean="0"/>
              <a:t>Jr</a:t>
            </a:r>
            <a:r>
              <a:rPr lang="en-US" sz="3200" dirty="0" smtClean="0"/>
              <a:t>: 8</a:t>
            </a:r>
            <a:br>
              <a:rPr lang="en-US" sz="3200" dirty="0" smtClean="0"/>
            </a:br>
            <a:r>
              <a:rPr lang="en-US" sz="3200" dirty="0" err="1" smtClean="0"/>
              <a:t>Sn</a:t>
            </a:r>
            <a:r>
              <a:rPr lang="en-US" sz="3200" dirty="0" smtClean="0"/>
              <a:t>: 20</a:t>
            </a:r>
            <a:endParaRPr lang="en-US" sz="3200" dirty="0"/>
          </a:p>
        </p:txBody>
      </p:sp>
      <p:sp>
        <p:nvSpPr>
          <p:cNvPr id="62" name="Title 1"/>
          <p:cNvSpPr>
            <a:spLocks noGrp="1"/>
          </p:cNvSpPr>
          <p:nvPr>
            <p:ph type="title"/>
          </p:nvPr>
        </p:nvSpPr>
        <p:spPr>
          <a:xfrm>
            <a:off x="457200" y="274638"/>
            <a:ext cx="8229600" cy="1143000"/>
          </a:xfrm>
        </p:spPr>
        <p:txBody>
          <a:bodyPr/>
          <a:lstStyle/>
          <a:p>
            <a:r>
              <a:rPr lang="en-US" dirty="0" smtClean="0"/>
              <a:t>Hybrid Hashing - example</a:t>
            </a:r>
            <a:endParaRPr lang="en-US" dirty="0"/>
          </a:p>
        </p:txBody>
      </p:sp>
    </p:spTree>
    <p:extLst>
      <p:ext uri="{BB962C8B-B14F-4D97-AF65-F5344CB8AC3E}">
        <p14:creationId xmlns:p14="http://schemas.microsoft.com/office/powerpoint/2010/main" val="5293893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0" y="514577"/>
            <a:ext cx="9144000" cy="5828845"/>
          </a:xfrm>
          <a:prstGeom prst="rect">
            <a:avLst/>
          </a:prstGeom>
        </p:spPr>
      </p:pic>
      <p:sp>
        <p:nvSpPr>
          <p:cNvPr id="5" name="TextBox 4"/>
          <p:cNvSpPr txBox="1"/>
          <p:nvPr/>
        </p:nvSpPr>
        <p:spPr>
          <a:xfrm>
            <a:off x="1794934" y="6466434"/>
            <a:ext cx="7450667" cy="461665"/>
          </a:xfrm>
          <a:prstGeom prst="rect">
            <a:avLst/>
          </a:prstGeom>
          <a:noFill/>
        </p:spPr>
        <p:txBody>
          <a:bodyPr wrap="square" rtlCol="0">
            <a:spAutoFit/>
          </a:bodyPr>
          <a:lstStyle/>
          <a:p>
            <a:r>
              <a:rPr lang="en-US" dirty="0" smtClean="0"/>
              <a:t>Origin Slides From: </a:t>
            </a:r>
            <a:r>
              <a:rPr lang="en-US" b="1" dirty="0"/>
              <a:t>Introduction to Databases </a:t>
            </a:r>
            <a:r>
              <a:rPr lang="en-US" b="1" i="1" dirty="0" smtClean="0"/>
              <a:t>Query </a:t>
            </a:r>
            <a:r>
              <a:rPr lang="en-US" b="1" i="1" dirty="0"/>
              <a:t>Processing and </a:t>
            </a:r>
            <a:r>
              <a:rPr lang="en-US" b="1" i="1" dirty="0" err="1"/>
              <a:t>Optimisation</a:t>
            </a:r>
            <a:r>
              <a:rPr lang="en-US" b="1" i="1" dirty="0"/>
              <a:t> </a:t>
            </a:r>
            <a:r>
              <a:rPr lang="en-US" dirty="0" smtClean="0"/>
              <a:t> Prof</a:t>
            </a:r>
            <a:r>
              <a:rPr lang="en-US" dirty="0"/>
              <a:t>. Beat Signer </a:t>
            </a:r>
          </a:p>
          <a:p>
            <a:endParaRPr lang="en-US" dirty="0"/>
          </a:p>
        </p:txBody>
      </p:sp>
    </p:spTree>
    <p:extLst>
      <p:ext uri="{BB962C8B-B14F-4D97-AF65-F5344CB8AC3E}">
        <p14:creationId xmlns:p14="http://schemas.microsoft.com/office/powerpoint/2010/main" val="19235700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2971800" y="1600200"/>
            <a:ext cx="12192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t>Fr: 13</a:t>
            </a:r>
            <a:br>
              <a:rPr lang="en-US" sz="2800" dirty="0" smtClean="0"/>
            </a:br>
            <a:r>
              <a:rPr lang="en-US" sz="2800" dirty="0" err="1" smtClean="0"/>
              <a:t>Sn</a:t>
            </a:r>
            <a:r>
              <a:rPr lang="en-US" sz="2800" dirty="0" smtClean="0"/>
              <a:t>: 20</a:t>
            </a:r>
            <a:endParaRPr lang="en-US" sz="2800" dirty="0"/>
          </a:p>
        </p:txBody>
      </p:sp>
      <p:sp>
        <p:nvSpPr>
          <p:cNvPr id="5" name="Rectangle 30"/>
          <p:cNvSpPr>
            <a:spLocks noChangeArrowheads="1"/>
          </p:cNvSpPr>
          <p:nvPr/>
        </p:nvSpPr>
        <p:spPr bwMode="auto">
          <a:xfrm>
            <a:off x="2825750" y="3876675"/>
            <a:ext cx="25146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dirty="0">
                <a:solidFill>
                  <a:srgbClr val="000000"/>
                </a:solidFill>
                <a:latin typeface="Times New Roman" charset="0"/>
              </a:rPr>
              <a:t>B main memory buffers</a:t>
            </a:r>
          </a:p>
        </p:txBody>
      </p:sp>
      <p:sp>
        <p:nvSpPr>
          <p:cNvPr id="6" name="Rectangle 31"/>
          <p:cNvSpPr>
            <a:spLocks noChangeArrowheads="1"/>
          </p:cNvSpPr>
          <p:nvPr/>
        </p:nvSpPr>
        <p:spPr bwMode="auto">
          <a:xfrm>
            <a:off x="5959475" y="3898900"/>
            <a:ext cx="628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Disk</a:t>
            </a:r>
          </a:p>
        </p:txBody>
      </p:sp>
      <p:sp>
        <p:nvSpPr>
          <p:cNvPr id="7" name="Rectangle 32"/>
          <p:cNvSpPr>
            <a:spLocks noChangeArrowheads="1"/>
          </p:cNvSpPr>
          <p:nvPr/>
        </p:nvSpPr>
        <p:spPr bwMode="auto">
          <a:xfrm>
            <a:off x="1843088" y="3900488"/>
            <a:ext cx="628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Disk</a:t>
            </a:r>
          </a:p>
        </p:txBody>
      </p:sp>
      <p:sp>
        <p:nvSpPr>
          <p:cNvPr id="8" name="Rectangle 33"/>
          <p:cNvSpPr>
            <a:spLocks noChangeArrowheads="1"/>
          </p:cNvSpPr>
          <p:nvPr/>
        </p:nvSpPr>
        <p:spPr bwMode="auto">
          <a:xfrm>
            <a:off x="1600200" y="1295400"/>
            <a:ext cx="10668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Original </a:t>
            </a:r>
          </a:p>
          <a:p>
            <a:pPr eaLnBrk="0" hangingPunct="0"/>
            <a:r>
              <a:rPr lang="en-US" sz="1800" b="1">
                <a:solidFill>
                  <a:srgbClr val="000000"/>
                </a:solidFill>
                <a:latin typeface="Times New Roman" charset="0"/>
              </a:rPr>
              <a:t>Relation</a:t>
            </a:r>
          </a:p>
        </p:txBody>
      </p:sp>
      <p:sp>
        <p:nvSpPr>
          <p:cNvPr id="9" name="Rectangle 34"/>
          <p:cNvSpPr>
            <a:spLocks noChangeArrowheads="1"/>
          </p:cNvSpPr>
          <p:nvPr/>
        </p:nvSpPr>
        <p:spPr bwMode="auto">
          <a:xfrm>
            <a:off x="4381500" y="1598613"/>
            <a:ext cx="92551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solidFill>
                  <a:srgbClr val="000000"/>
                </a:solidFill>
                <a:latin typeface="Times New Roman" charset="0"/>
              </a:rPr>
              <a:t>OUTPUT</a:t>
            </a:r>
          </a:p>
        </p:txBody>
      </p:sp>
      <p:sp>
        <p:nvSpPr>
          <p:cNvPr id="10" name="Freeform 35"/>
          <p:cNvSpPr>
            <a:spLocks/>
          </p:cNvSpPr>
          <p:nvPr/>
        </p:nvSpPr>
        <p:spPr bwMode="auto">
          <a:xfrm>
            <a:off x="6165850" y="3173413"/>
            <a:ext cx="42863" cy="63500"/>
          </a:xfrm>
          <a:custGeom>
            <a:avLst/>
            <a:gdLst>
              <a:gd name="T0" fmla="*/ 26 w 27"/>
              <a:gd name="T1" fmla="*/ 20 h 40"/>
              <a:gd name="T2" fmla="*/ 14 w 27"/>
              <a:gd name="T3" fmla="*/ 0 h 40"/>
              <a:gd name="T4" fmla="*/ 0 w 27"/>
              <a:gd name="T5" fmla="*/ 20 h 40"/>
              <a:gd name="T6" fmla="*/ 14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 name="Freeform 36"/>
          <p:cNvSpPr>
            <a:spLocks/>
          </p:cNvSpPr>
          <p:nvPr/>
        </p:nvSpPr>
        <p:spPr bwMode="auto">
          <a:xfrm>
            <a:off x="6321425" y="3173413"/>
            <a:ext cx="42863" cy="63500"/>
          </a:xfrm>
          <a:custGeom>
            <a:avLst/>
            <a:gdLst>
              <a:gd name="T0" fmla="*/ 26 w 27"/>
              <a:gd name="T1" fmla="*/ 20 h 40"/>
              <a:gd name="T2" fmla="*/ 14 w 27"/>
              <a:gd name="T3" fmla="*/ 0 h 40"/>
              <a:gd name="T4" fmla="*/ 0 w 27"/>
              <a:gd name="T5" fmla="*/ 20 h 40"/>
              <a:gd name="T6" fmla="*/ 14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2" name="Freeform 37"/>
          <p:cNvSpPr>
            <a:spLocks/>
          </p:cNvSpPr>
          <p:nvPr/>
        </p:nvSpPr>
        <p:spPr bwMode="auto">
          <a:xfrm>
            <a:off x="2660650" y="1576388"/>
            <a:ext cx="2671763" cy="2289175"/>
          </a:xfrm>
          <a:custGeom>
            <a:avLst/>
            <a:gdLst>
              <a:gd name="T0" fmla="*/ 0 w 1683"/>
              <a:gd name="T1" fmla="*/ 1441 h 1442"/>
              <a:gd name="T2" fmla="*/ 0 w 1683"/>
              <a:gd name="T3" fmla="*/ 0 h 1442"/>
              <a:gd name="T4" fmla="*/ 1682 w 1683"/>
              <a:gd name="T5" fmla="*/ 0 h 1442"/>
              <a:gd name="T6" fmla="*/ 1682 w 1683"/>
              <a:gd name="T7" fmla="*/ 1441 h 1442"/>
              <a:gd name="T8" fmla="*/ 0 w 1683"/>
              <a:gd name="T9" fmla="*/ 1441 h 1442"/>
              <a:gd name="T10" fmla="*/ 0 60000 65536"/>
              <a:gd name="T11" fmla="*/ 0 60000 65536"/>
              <a:gd name="T12" fmla="*/ 0 60000 65536"/>
              <a:gd name="T13" fmla="*/ 0 60000 65536"/>
              <a:gd name="T14" fmla="*/ 0 60000 65536"/>
              <a:gd name="T15" fmla="*/ 0 w 1683"/>
              <a:gd name="T16" fmla="*/ 0 h 1442"/>
              <a:gd name="T17" fmla="*/ 1683 w 1683"/>
              <a:gd name="T18" fmla="*/ 1442 h 1442"/>
            </a:gdLst>
            <a:ahLst/>
            <a:cxnLst>
              <a:cxn ang="T10">
                <a:pos x="T0" y="T1"/>
              </a:cxn>
              <a:cxn ang="T11">
                <a:pos x="T2" y="T3"/>
              </a:cxn>
              <a:cxn ang="T12">
                <a:pos x="T4" y="T5"/>
              </a:cxn>
              <a:cxn ang="T13">
                <a:pos x="T6" y="T7"/>
              </a:cxn>
              <a:cxn ang="T14">
                <a:pos x="T8" y="T9"/>
              </a:cxn>
            </a:cxnLst>
            <a:rect l="T15" t="T16" r="T17" b="T18"/>
            <a:pathLst>
              <a:path w="1683" h="1442">
                <a:moveTo>
                  <a:pt x="0" y="1441"/>
                </a:moveTo>
                <a:lnTo>
                  <a:pt x="0" y="0"/>
                </a:lnTo>
                <a:lnTo>
                  <a:pt x="1682" y="0"/>
                </a:lnTo>
                <a:lnTo>
                  <a:pt x="1682" y="1441"/>
                </a:lnTo>
                <a:lnTo>
                  <a:pt x="0" y="1441"/>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grpSp>
        <p:nvGrpSpPr>
          <p:cNvPr id="2" name="Group 39"/>
          <p:cNvGrpSpPr>
            <a:grpSpLocks/>
          </p:cNvGrpSpPr>
          <p:nvPr/>
        </p:nvGrpSpPr>
        <p:grpSpPr bwMode="auto">
          <a:xfrm>
            <a:off x="4765675" y="3087688"/>
            <a:ext cx="334963" cy="90488"/>
            <a:chOff x="4158" y="1336"/>
            <a:chExt cx="211" cy="57"/>
          </a:xfrm>
        </p:grpSpPr>
        <p:sp>
          <p:nvSpPr>
            <p:cNvPr id="55" name="Freeform 40"/>
            <p:cNvSpPr>
              <a:spLocks/>
            </p:cNvSpPr>
            <p:nvPr/>
          </p:nvSpPr>
          <p:spPr bwMode="auto">
            <a:xfrm>
              <a:off x="4158" y="1336"/>
              <a:ext cx="27" cy="40"/>
            </a:xfrm>
            <a:custGeom>
              <a:avLst/>
              <a:gdLst>
                <a:gd name="T0" fmla="*/ 26 w 27"/>
                <a:gd name="T1" fmla="*/ 19 h 40"/>
                <a:gd name="T2" fmla="*/ 13 w 27"/>
                <a:gd name="T3" fmla="*/ 0 h 40"/>
                <a:gd name="T4" fmla="*/ 0 w 27"/>
                <a:gd name="T5" fmla="*/ 19 h 40"/>
                <a:gd name="T6" fmla="*/ 13 w 27"/>
                <a:gd name="T7" fmla="*/ 39 h 40"/>
                <a:gd name="T8" fmla="*/ 26 w 27"/>
                <a:gd name="T9" fmla="*/ 19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19"/>
                  </a:moveTo>
                  <a:lnTo>
                    <a:pt x="13" y="0"/>
                  </a:lnTo>
                  <a:lnTo>
                    <a:pt x="0" y="19"/>
                  </a:lnTo>
                  <a:lnTo>
                    <a:pt x="13" y="39"/>
                  </a:lnTo>
                  <a:lnTo>
                    <a:pt x="26" y="19"/>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 name="Freeform 41"/>
            <p:cNvSpPr>
              <a:spLocks/>
            </p:cNvSpPr>
            <p:nvPr/>
          </p:nvSpPr>
          <p:spPr bwMode="auto">
            <a:xfrm>
              <a:off x="4249" y="1336"/>
              <a:ext cx="27" cy="40"/>
            </a:xfrm>
            <a:custGeom>
              <a:avLst/>
              <a:gdLst>
                <a:gd name="T0" fmla="*/ 26 w 27"/>
                <a:gd name="T1" fmla="*/ 19 h 40"/>
                <a:gd name="T2" fmla="*/ 13 w 27"/>
                <a:gd name="T3" fmla="*/ 0 h 40"/>
                <a:gd name="T4" fmla="*/ 0 w 27"/>
                <a:gd name="T5" fmla="*/ 19 h 40"/>
                <a:gd name="T6" fmla="*/ 13 w 27"/>
                <a:gd name="T7" fmla="*/ 39 h 40"/>
                <a:gd name="T8" fmla="*/ 26 w 27"/>
                <a:gd name="T9" fmla="*/ 19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19"/>
                  </a:moveTo>
                  <a:lnTo>
                    <a:pt x="13" y="0"/>
                  </a:lnTo>
                  <a:lnTo>
                    <a:pt x="0" y="19"/>
                  </a:lnTo>
                  <a:lnTo>
                    <a:pt x="13" y="39"/>
                  </a:lnTo>
                  <a:lnTo>
                    <a:pt x="26" y="19"/>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 name="Freeform 42"/>
            <p:cNvSpPr>
              <a:spLocks/>
            </p:cNvSpPr>
            <p:nvPr/>
          </p:nvSpPr>
          <p:spPr bwMode="auto">
            <a:xfrm>
              <a:off x="4347" y="1336"/>
              <a:ext cx="22" cy="57"/>
            </a:xfrm>
            <a:custGeom>
              <a:avLst/>
              <a:gdLst>
                <a:gd name="T0" fmla="*/ 21 w 22"/>
                <a:gd name="T1" fmla="*/ 27 h 57"/>
                <a:gd name="T2" fmla="*/ 11 w 22"/>
                <a:gd name="T3" fmla="*/ 0 h 57"/>
                <a:gd name="T4" fmla="*/ 0 w 22"/>
                <a:gd name="T5" fmla="*/ 27 h 57"/>
                <a:gd name="T6" fmla="*/ 11 w 22"/>
                <a:gd name="T7" fmla="*/ 56 h 57"/>
                <a:gd name="T8" fmla="*/ 21 w 22"/>
                <a:gd name="T9" fmla="*/ 27 h 57"/>
                <a:gd name="T10" fmla="*/ 0 60000 65536"/>
                <a:gd name="T11" fmla="*/ 0 60000 65536"/>
                <a:gd name="T12" fmla="*/ 0 60000 65536"/>
                <a:gd name="T13" fmla="*/ 0 60000 65536"/>
                <a:gd name="T14" fmla="*/ 0 60000 65536"/>
                <a:gd name="T15" fmla="*/ 0 w 22"/>
                <a:gd name="T16" fmla="*/ 0 h 57"/>
                <a:gd name="T17" fmla="*/ 22 w 22"/>
                <a:gd name="T18" fmla="*/ 57 h 57"/>
              </a:gdLst>
              <a:ahLst/>
              <a:cxnLst>
                <a:cxn ang="T10">
                  <a:pos x="T0" y="T1"/>
                </a:cxn>
                <a:cxn ang="T11">
                  <a:pos x="T2" y="T3"/>
                </a:cxn>
                <a:cxn ang="T12">
                  <a:pos x="T4" y="T5"/>
                </a:cxn>
                <a:cxn ang="T13">
                  <a:pos x="T6" y="T7"/>
                </a:cxn>
                <a:cxn ang="T14">
                  <a:pos x="T8" y="T9"/>
                </a:cxn>
              </a:cxnLst>
              <a:rect l="T15" t="T16" r="T17" b="T18"/>
              <a:pathLst>
                <a:path w="22" h="57">
                  <a:moveTo>
                    <a:pt x="21" y="27"/>
                  </a:moveTo>
                  <a:lnTo>
                    <a:pt x="11" y="0"/>
                  </a:lnTo>
                  <a:lnTo>
                    <a:pt x="0" y="27"/>
                  </a:lnTo>
                  <a:lnTo>
                    <a:pt x="11" y="56"/>
                  </a:lnTo>
                  <a:lnTo>
                    <a:pt x="21" y="27"/>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5" name="Freeform 43"/>
          <p:cNvSpPr>
            <a:spLocks/>
          </p:cNvSpPr>
          <p:nvPr/>
        </p:nvSpPr>
        <p:spPr bwMode="auto">
          <a:xfrm>
            <a:off x="5773738" y="2222500"/>
            <a:ext cx="250825" cy="269875"/>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16" name="Freeform 44"/>
          <p:cNvSpPr>
            <a:spLocks/>
          </p:cNvSpPr>
          <p:nvPr/>
        </p:nvSpPr>
        <p:spPr bwMode="auto">
          <a:xfrm>
            <a:off x="6064250" y="2222500"/>
            <a:ext cx="249238" cy="269875"/>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17" name="Freeform 45"/>
          <p:cNvSpPr>
            <a:spLocks/>
          </p:cNvSpPr>
          <p:nvPr/>
        </p:nvSpPr>
        <p:spPr bwMode="auto">
          <a:xfrm>
            <a:off x="5773738" y="2689225"/>
            <a:ext cx="250825" cy="269875"/>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18" name="Freeform 46"/>
          <p:cNvSpPr>
            <a:spLocks/>
          </p:cNvSpPr>
          <p:nvPr/>
        </p:nvSpPr>
        <p:spPr bwMode="auto">
          <a:xfrm>
            <a:off x="6073775" y="2689225"/>
            <a:ext cx="249238" cy="269875"/>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19" name="Freeform 47"/>
          <p:cNvSpPr>
            <a:spLocks/>
          </p:cNvSpPr>
          <p:nvPr/>
        </p:nvSpPr>
        <p:spPr bwMode="auto">
          <a:xfrm>
            <a:off x="6022975" y="3173413"/>
            <a:ext cx="42863" cy="63500"/>
          </a:xfrm>
          <a:custGeom>
            <a:avLst/>
            <a:gdLst>
              <a:gd name="T0" fmla="*/ 26 w 27"/>
              <a:gd name="T1" fmla="*/ 20 h 40"/>
              <a:gd name="T2" fmla="*/ 13 w 27"/>
              <a:gd name="T3" fmla="*/ 0 h 40"/>
              <a:gd name="T4" fmla="*/ 0 w 27"/>
              <a:gd name="T5" fmla="*/ 20 h 40"/>
              <a:gd name="T6" fmla="*/ 13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3" y="0"/>
                </a:lnTo>
                <a:lnTo>
                  <a:pt x="0" y="20"/>
                </a:lnTo>
                <a:lnTo>
                  <a:pt x="13" y="39"/>
                </a:lnTo>
                <a:lnTo>
                  <a:pt x="26" y="20"/>
                </a:lnTo>
              </a:path>
            </a:pathLst>
          </a:custGeom>
          <a:noFill/>
          <a:ln w="12700"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 name="Freeform 48"/>
          <p:cNvSpPr>
            <a:spLocks/>
          </p:cNvSpPr>
          <p:nvPr/>
        </p:nvSpPr>
        <p:spPr bwMode="auto">
          <a:xfrm>
            <a:off x="6373813" y="2689225"/>
            <a:ext cx="249238" cy="269875"/>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21" name="Rectangle 49"/>
          <p:cNvSpPr>
            <a:spLocks noChangeArrowheads="1"/>
          </p:cNvSpPr>
          <p:nvPr/>
        </p:nvSpPr>
        <p:spPr bwMode="auto">
          <a:xfrm>
            <a:off x="4752975" y="2411413"/>
            <a:ext cx="2730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solidFill>
                  <a:srgbClr val="000000"/>
                </a:solidFill>
                <a:latin typeface="Times New Roman" charset="0"/>
              </a:rPr>
              <a:t>2</a:t>
            </a:r>
          </a:p>
        </p:txBody>
      </p:sp>
      <p:sp>
        <p:nvSpPr>
          <p:cNvPr id="22" name="Freeform 50"/>
          <p:cNvSpPr>
            <a:spLocks/>
          </p:cNvSpPr>
          <p:nvPr/>
        </p:nvSpPr>
        <p:spPr bwMode="auto">
          <a:xfrm>
            <a:off x="5773738" y="3524250"/>
            <a:ext cx="250825" cy="269875"/>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23" name="Freeform 51"/>
          <p:cNvSpPr>
            <a:spLocks/>
          </p:cNvSpPr>
          <p:nvPr/>
        </p:nvSpPr>
        <p:spPr bwMode="auto">
          <a:xfrm>
            <a:off x="4718050" y="3481388"/>
            <a:ext cx="422275" cy="287338"/>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24" name="Rectangle 52"/>
          <p:cNvSpPr>
            <a:spLocks noChangeArrowheads="1"/>
          </p:cNvSpPr>
          <p:nvPr/>
        </p:nvSpPr>
        <p:spPr bwMode="auto">
          <a:xfrm>
            <a:off x="2779713" y="2481263"/>
            <a:ext cx="7366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dirty="0">
                <a:solidFill>
                  <a:srgbClr val="000000"/>
                </a:solidFill>
                <a:latin typeface="Times New Roman" charset="0"/>
              </a:rPr>
              <a:t>INPUT</a:t>
            </a:r>
          </a:p>
        </p:txBody>
      </p:sp>
      <p:sp useBgFill="1">
        <p:nvSpPr>
          <p:cNvPr id="25" name="Rectangle 53"/>
          <p:cNvSpPr>
            <a:spLocks noChangeArrowheads="1"/>
          </p:cNvSpPr>
          <p:nvPr/>
        </p:nvSpPr>
        <p:spPr bwMode="auto">
          <a:xfrm>
            <a:off x="4752975" y="1863725"/>
            <a:ext cx="273050" cy="304800"/>
          </a:xfrm>
          <a:prstGeom prst="rect">
            <a:avLst/>
          </a:prstGeom>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solidFill>
                  <a:srgbClr val="000000"/>
                </a:solidFill>
                <a:latin typeface="Times New Roman" charset="0"/>
              </a:rPr>
              <a:t>1</a:t>
            </a:r>
          </a:p>
        </p:txBody>
      </p:sp>
      <p:sp>
        <p:nvSpPr>
          <p:cNvPr id="26" name="Rectangle 54"/>
          <p:cNvSpPr>
            <a:spLocks noChangeArrowheads="1"/>
          </p:cNvSpPr>
          <p:nvPr/>
        </p:nvSpPr>
        <p:spPr bwMode="auto">
          <a:xfrm>
            <a:off x="3354388" y="2727325"/>
            <a:ext cx="815975" cy="71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400" b="1" dirty="0">
                <a:solidFill>
                  <a:srgbClr val="000000"/>
                </a:solidFill>
                <a:latin typeface="Times New Roman" charset="0"/>
              </a:rPr>
              <a:t>hash</a:t>
            </a:r>
          </a:p>
          <a:p>
            <a:pPr algn="ctr" eaLnBrk="0" hangingPunct="0">
              <a:lnSpc>
                <a:spcPct val="50000"/>
              </a:lnSpc>
            </a:pPr>
            <a:r>
              <a:rPr lang="en-US" sz="1400" b="1" dirty="0">
                <a:solidFill>
                  <a:srgbClr val="000000"/>
                </a:solidFill>
                <a:latin typeface="Times New Roman" charset="0"/>
              </a:rPr>
              <a:t>function</a:t>
            </a:r>
          </a:p>
          <a:p>
            <a:pPr algn="ctr" eaLnBrk="0" hangingPunct="0"/>
            <a:r>
              <a:rPr lang="en-US" sz="2000" b="1" dirty="0" err="1">
                <a:solidFill>
                  <a:schemeClr val="accent2"/>
                </a:solidFill>
                <a:latin typeface="Times New Roman" charset="0"/>
              </a:rPr>
              <a:t>h</a:t>
            </a:r>
            <a:r>
              <a:rPr lang="en-US" sz="2000" b="1" baseline="-25000" dirty="0" err="1">
                <a:solidFill>
                  <a:schemeClr val="accent2"/>
                </a:solidFill>
                <a:latin typeface="Times New Roman" charset="0"/>
              </a:rPr>
              <a:t>p</a:t>
            </a:r>
            <a:endParaRPr lang="en-US" sz="2000" b="1" dirty="0">
              <a:solidFill>
                <a:schemeClr val="accent2"/>
              </a:solidFill>
              <a:latin typeface="Times New Roman" charset="0"/>
            </a:endParaRPr>
          </a:p>
        </p:txBody>
      </p:sp>
      <p:sp>
        <p:nvSpPr>
          <p:cNvPr id="27" name="Rectangle 55"/>
          <p:cNvSpPr>
            <a:spLocks noChangeArrowheads="1"/>
          </p:cNvSpPr>
          <p:nvPr/>
        </p:nvSpPr>
        <p:spPr bwMode="auto">
          <a:xfrm>
            <a:off x="4657725" y="3197225"/>
            <a:ext cx="4508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b="1">
                <a:solidFill>
                  <a:srgbClr val="000000"/>
                </a:solidFill>
                <a:latin typeface="Times New Roman" charset="0"/>
              </a:rPr>
              <a:t>B-1</a:t>
            </a:r>
          </a:p>
        </p:txBody>
      </p:sp>
      <p:sp>
        <p:nvSpPr>
          <p:cNvPr id="28" name="Rectangle 56"/>
          <p:cNvSpPr>
            <a:spLocks noChangeArrowheads="1"/>
          </p:cNvSpPr>
          <p:nvPr/>
        </p:nvSpPr>
        <p:spPr bwMode="auto">
          <a:xfrm>
            <a:off x="5621338" y="1587500"/>
            <a:ext cx="11493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Partitions</a:t>
            </a:r>
          </a:p>
        </p:txBody>
      </p:sp>
      <p:sp>
        <p:nvSpPr>
          <p:cNvPr id="29" name="Rectangle 57"/>
          <p:cNvSpPr>
            <a:spLocks noChangeArrowheads="1"/>
          </p:cNvSpPr>
          <p:nvPr/>
        </p:nvSpPr>
        <p:spPr bwMode="auto">
          <a:xfrm>
            <a:off x="6775450" y="2198688"/>
            <a:ext cx="2984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1</a:t>
            </a:r>
          </a:p>
        </p:txBody>
      </p:sp>
      <p:sp>
        <p:nvSpPr>
          <p:cNvPr id="30" name="Rectangle 58"/>
          <p:cNvSpPr>
            <a:spLocks noChangeArrowheads="1"/>
          </p:cNvSpPr>
          <p:nvPr/>
        </p:nvSpPr>
        <p:spPr bwMode="auto">
          <a:xfrm>
            <a:off x="6765925" y="2622550"/>
            <a:ext cx="2984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2</a:t>
            </a:r>
          </a:p>
        </p:txBody>
      </p:sp>
      <p:sp>
        <p:nvSpPr>
          <p:cNvPr id="31" name="Rectangle 59"/>
          <p:cNvSpPr>
            <a:spLocks noChangeArrowheads="1"/>
          </p:cNvSpPr>
          <p:nvPr/>
        </p:nvSpPr>
        <p:spPr bwMode="auto">
          <a:xfrm>
            <a:off x="6734175" y="3414713"/>
            <a:ext cx="5270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800" b="1">
                <a:solidFill>
                  <a:srgbClr val="000000"/>
                </a:solidFill>
                <a:latin typeface="Times New Roman" charset="0"/>
              </a:rPr>
              <a:t>B-1</a:t>
            </a:r>
          </a:p>
        </p:txBody>
      </p:sp>
      <p:grpSp>
        <p:nvGrpSpPr>
          <p:cNvPr id="3" name="Group 60"/>
          <p:cNvGrpSpPr>
            <a:grpSpLocks/>
          </p:cNvGrpSpPr>
          <p:nvPr/>
        </p:nvGrpSpPr>
        <p:grpSpPr bwMode="auto">
          <a:xfrm>
            <a:off x="1665288" y="1963738"/>
            <a:ext cx="919163" cy="1952625"/>
            <a:chOff x="2205" y="628"/>
            <a:chExt cx="579" cy="1230"/>
          </a:xfrm>
        </p:grpSpPr>
        <p:sp>
          <p:nvSpPr>
            <p:cNvPr id="51" name="Oval 61"/>
            <p:cNvSpPr>
              <a:spLocks noChangeArrowheads="1"/>
            </p:cNvSpPr>
            <p:nvPr/>
          </p:nvSpPr>
          <p:spPr bwMode="auto">
            <a:xfrm>
              <a:off x="2213" y="628"/>
              <a:ext cx="567" cy="85"/>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2" name="Line 62"/>
            <p:cNvSpPr>
              <a:spLocks noChangeShapeType="1"/>
            </p:cNvSpPr>
            <p:nvPr/>
          </p:nvSpPr>
          <p:spPr bwMode="auto">
            <a:xfrm>
              <a:off x="2209" y="671"/>
              <a:ext cx="0" cy="110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Line 63"/>
            <p:cNvSpPr>
              <a:spLocks noChangeShapeType="1"/>
            </p:cNvSpPr>
            <p:nvPr/>
          </p:nvSpPr>
          <p:spPr bwMode="auto">
            <a:xfrm>
              <a:off x="2784" y="671"/>
              <a:ext cx="0" cy="110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4" name="Arc 64"/>
            <p:cNvSpPr>
              <a:spLocks/>
            </p:cNvSpPr>
            <p:nvPr/>
          </p:nvSpPr>
          <p:spPr bwMode="auto">
            <a:xfrm>
              <a:off x="2205" y="1782"/>
              <a:ext cx="575" cy="76"/>
            </a:xfrm>
            <a:custGeom>
              <a:avLst/>
              <a:gdLst>
                <a:gd name="T0" fmla="*/ 0 w 43200"/>
                <a:gd name="T1" fmla="*/ 0 h 22187"/>
                <a:gd name="T2" fmla="*/ 0 w 43200"/>
                <a:gd name="T3" fmla="*/ 0 h 22187"/>
                <a:gd name="T4" fmla="*/ 0 w 43200"/>
                <a:gd name="T5" fmla="*/ 0 h 22187"/>
                <a:gd name="T6" fmla="*/ 0 60000 65536"/>
                <a:gd name="T7" fmla="*/ 0 60000 65536"/>
                <a:gd name="T8" fmla="*/ 0 60000 65536"/>
                <a:gd name="T9" fmla="*/ 0 w 43200"/>
                <a:gd name="T10" fmla="*/ 0 h 22187"/>
                <a:gd name="T11" fmla="*/ 43200 w 43200"/>
                <a:gd name="T12" fmla="*/ 22187 h 22187"/>
              </a:gdLst>
              <a:ahLst/>
              <a:cxnLst>
                <a:cxn ang="T6">
                  <a:pos x="T0" y="T1"/>
                </a:cxn>
                <a:cxn ang="T7">
                  <a:pos x="T2" y="T3"/>
                </a:cxn>
                <a:cxn ang="T8">
                  <a:pos x="T4" y="T5"/>
                </a:cxn>
              </a:cxnLst>
              <a:rect l="T9" t="T10" r="T11" b="T12"/>
              <a:pathLst>
                <a:path w="43200" h="22187" fill="none" extrusionOk="0">
                  <a:moveTo>
                    <a:pt x="43192" y="-1"/>
                  </a:moveTo>
                  <a:cubicBezTo>
                    <a:pt x="43197" y="195"/>
                    <a:pt x="43200" y="391"/>
                    <a:pt x="43200" y="587"/>
                  </a:cubicBezTo>
                  <a:cubicBezTo>
                    <a:pt x="43200" y="12516"/>
                    <a:pt x="33529" y="22187"/>
                    <a:pt x="21600" y="22187"/>
                  </a:cubicBezTo>
                  <a:cubicBezTo>
                    <a:pt x="9670" y="22187"/>
                    <a:pt x="0" y="12516"/>
                    <a:pt x="0" y="587"/>
                  </a:cubicBezTo>
                  <a:cubicBezTo>
                    <a:pt x="0" y="392"/>
                    <a:pt x="2" y="198"/>
                    <a:pt x="7" y="3"/>
                  </a:cubicBezTo>
                </a:path>
                <a:path w="43200" h="22187" stroke="0" extrusionOk="0">
                  <a:moveTo>
                    <a:pt x="43192" y="-1"/>
                  </a:moveTo>
                  <a:cubicBezTo>
                    <a:pt x="43197" y="195"/>
                    <a:pt x="43200" y="391"/>
                    <a:pt x="43200" y="587"/>
                  </a:cubicBezTo>
                  <a:cubicBezTo>
                    <a:pt x="43200" y="12516"/>
                    <a:pt x="33529" y="22187"/>
                    <a:pt x="21600" y="22187"/>
                  </a:cubicBezTo>
                  <a:cubicBezTo>
                    <a:pt x="9670" y="22187"/>
                    <a:pt x="0" y="12516"/>
                    <a:pt x="0" y="587"/>
                  </a:cubicBezTo>
                  <a:cubicBezTo>
                    <a:pt x="0" y="392"/>
                    <a:pt x="2" y="198"/>
                    <a:pt x="7" y="3"/>
                  </a:cubicBezTo>
                  <a:lnTo>
                    <a:pt x="21600" y="587"/>
                  </a:lnTo>
                  <a:lnTo>
                    <a:pt x="43192" y="-1"/>
                  </a:lnTo>
                  <a:close/>
                </a:path>
              </a:pathLst>
            </a:custGeom>
            <a:noFill/>
            <a:ln w="12700" cap="rnd">
              <a:solidFill>
                <a:schemeClr val="tx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33" name="Rectangle 65"/>
          <p:cNvSpPr>
            <a:spLocks noChangeArrowheads="1"/>
          </p:cNvSpPr>
          <p:nvPr/>
        </p:nvSpPr>
        <p:spPr bwMode="auto">
          <a:xfrm>
            <a:off x="1981200" y="2192338"/>
            <a:ext cx="292100" cy="292100"/>
          </a:xfrm>
          <a:prstGeom prst="rect">
            <a:avLst/>
          </a:prstGeom>
          <a:solidFill>
            <a:srgbClr val="F6BF69"/>
          </a:solidFill>
          <a:ln w="12700">
            <a:solidFill>
              <a:schemeClr val="tx2"/>
            </a:solidFill>
            <a:miter lim="800000"/>
            <a:headEnd/>
            <a:tailEnd/>
          </a:ln>
        </p:spPr>
        <p:txBody>
          <a:bodyPr wrap="none" anchor="ctr"/>
          <a:lstStyle/>
          <a:p>
            <a:r>
              <a:rPr lang="en-US" dirty="0" smtClean="0"/>
              <a:t>So</a:t>
            </a:r>
            <a:endParaRPr lang="en-US" dirty="0"/>
          </a:p>
        </p:txBody>
      </p:sp>
      <p:sp>
        <p:nvSpPr>
          <p:cNvPr id="34" name="Rectangle 66"/>
          <p:cNvSpPr>
            <a:spLocks noChangeArrowheads="1"/>
          </p:cNvSpPr>
          <p:nvPr/>
        </p:nvSpPr>
        <p:spPr bwMode="auto">
          <a:xfrm>
            <a:off x="1981200" y="2649538"/>
            <a:ext cx="292100" cy="292100"/>
          </a:xfrm>
          <a:prstGeom prst="rect">
            <a:avLst/>
          </a:prstGeom>
          <a:solidFill>
            <a:srgbClr val="F6BF69"/>
          </a:solidFill>
          <a:ln w="12700">
            <a:solidFill>
              <a:schemeClr val="tx2"/>
            </a:solidFill>
            <a:miter lim="800000"/>
            <a:headEnd/>
            <a:tailEnd/>
          </a:ln>
        </p:spPr>
        <p:txBody>
          <a:bodyPr wrap="none" anchor="ctr"/>
          <a:lstStyle/>
          <a:p>
            <a:r>
              <a:rPr lang="en-US" dirty="0" smtClean="0"/>
              <a:t>Fr</a:t>
            </a:r>
            <a:endParaRPr lang="en-US" dirty="0"/>
          </a:p>
        </p:txBody>
      </p:sp>
      <p:sp>
        <p:nvSpPr>
          <p:cNvPr id="35" name="Rectangle 67"/>
          <p:cNvSpPr>
            <a:spLocks noChangeArrowheads="1"/>
          </p:cNvSpPr>
          <p:nvPr/>
        </p:nvSpPr>
        <p:spPr bwMode="auto">
          <a:xfrm>
            <a:off x="1981200" y="3411538"/>
            <a:ext cx="292100" cy="292100"/>
          </a:xfrm>
          <a:prstGeom prst="rect">
            <a:avLst/>
          </a:prstGeom>
          <a:solidFill>
            <a:srgbClr val="F6BF69"/>
          </a:solidFill>
          <a:ln w="12700">
            <a:solidFill>
              <a:schemeClr val="tx2"/>
            </a:solidFill>
            <a:miter lim="800000"/>
            <a:headEnd/>
            <a:tailEnd/>
          </a:ln>
        </p:spPr>
        <p:txBody>
          <a:bodyPr wrap="none" anchor="ctr"/>
          <a:lstStyle/>
          <a:p>
            <a:endParaRPr lang="en-US"/>
          </a:p>
        </p:txBody>
      </p:sp>
      <p:sp>
        <p:nvSpPr>
          <p:cNvPr id="36" name="Rectangle 68"/>
          <p:cNvSpPr>
            <a:spLocks noChangeArrowheads="1"/>
          </p:cNvSpPr>
          <p:nvPr/>
        </p:nvSpPr>
        <p:spPr bwMode="auto">
          <a:xfrm>
            <a:off x="1803400" y="2843213"/>
            <a:ext cx="69215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3200" b="1">
                <a:solidFill>
                  <a:schemeClr val="tx2"/>
                </a:solidFill>
              </a:rPr>
              <a:t>. . .</a:t>
            </a:r>
          </a:p>
        </p:txBody>
      </p:sp>
      <p:grpSp>
        <p:nvGrpSpPr>
          <p:cNvPr id="4" name="Group 69"/>
          <p:cNvGrpSpPr>
            <a:grpSpLocks/>
          </p:cNvGrpSpPr>
          <p:nvPr/>
        </p:nvGrpSpPr>
        <p:grpSpPr bwMode="auto">
          <a:xfrm>
            <a:off x="5703888" y="1963738"/>
            <a:ext cx="1071563" cy="1974850"/>
            <a:chOff x="4749" y="628"/>
            <a:chExt cx="675" cy="1244"/>
          </a:xfrm>
        </p:grpSpPr>
        <p:sp>
          <p:nvSpPr>
            <p:cNvPr id="47" name="Oval 70"/>
            <p:cNvSpPr>
              <a:spLocks noChangeArrowheads="1"/>
            </p:cNvSpPr>
            <p:nvPr/>
          </p:nvSpPr>
          <p:spPr bwMode="auto">
            <a:xfrm>
              <a:off x="4757" y="628"/>
              <a:ext cx="663" cy="86"/>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8" name="Line 71"/>
            <p:cNvSpPr>
              <a:spLocks noChangeShapeType="1"/>
            </p:cNvSpPr>
            <p:nvPr/>
          </p:nvSpPr>
          <p:spPr bwMode="auto">
            <a:xfrm>
              <a:off x="4753" y="672"/>
              <a:ext cx="0" cy="112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9" name="Line 72"/>
            <p:cNvSpPr>
              <a:spLocks noChangeShapeType="1"/>
            </p:cNvSpPr>
            <p:nvPr/>
          </p:nvSpPr>
          <p:spPr bwMode="auto">
            <a:xfrm>
              <a:off x="5424" y="672"/>
              <a:ext cx="0" cy="112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0" name="Arc 73"/>
            <p:cNvSpPr>
              <a:spLocks/>
            </p:cNvSpPr>
            <p:nvPr/>
          </p:nvSpPr>
          <p:spPr bwMode="auto">
            <a:xfrm>
              <a:off x="4749" y="1796"/>
              <a:ext cx="671" cy="76"/>
            </a:xfrm>
            <a:custGeom>
              <a:avLst/>
              <a:gdLst>
                <a:gd name="T0" fmla="*/ 0 w 43200"/>
                <a:gd name="T1" fmla="*/ 0 h 22186"/>
                <a:gd name="T2" fmla="*/ 0 w 43200"/>
                <a:gd name="T3" fmla="*/ 0 h 22186"/>
                <a:gd name="T4" fmla="*/ 0 w 43200"/>
                <a:gd name="T5" fmla="*/ 0 h 22186"/>
                <a:gd name="T6" fmla="*/ 0 60000 65536"/>
                <a:gd name="T7" fmla="*/ 0 60000 65536"/>
                <a:gd name="T8" fmla="*/ 0 60000 65536"/>
                <a:gd name="T9" fmla="*/ 0 w 43200"/>
                <a:gd name="T10" fmla="*/ 0 h 22186"/>
                <a:gd name="T11" fmla="*/ 43200 w 43200"/>
                <a:gd name="T12" fmla="*/ 22186 h 22186"/>
              </a:gdLst>
              <a:ahLst/>
              <a:cxnLst>
                <a:cxn ang="T6">
                  <a:pos x="T0" y="T1"/>
                </a:cxn>
                <a:cxn ang="T7">
                  <a:pos x="T2" y="T3"/>
                </a:cxn>
                <a:cxn ang="T8">
                  <a:pos x="T4" y="T5"/>
                </a:cxn>
              </a:cxnLst>
              <a:rect l="T9" t="T10" r="T11" b="T12"/>
              <a:pathLst>
                <a:path w="43200" h="22186" fill="none" extrusionOk="0">
                  <a:moveTo>
                    <a:pt x="43192" y="-1"/>
                  </a:moveTo>
                  <a:cubicBezTo>
                    <a:pt x="43197" y="195"/>
                    <a:pt x="43200" y="390"/>
                    <a:pt x="43200" y="586"/>
                  </a:cubicBezTo>
                  <a:cubicBezTo>
                    <a:pt x="43200" y="12515"/>
                    <a:pt x="33529" y="22186"/>
                    <a:pt x="21600" y="22186"/>
                  </a:cubicBezTo>
                  <a:cubicBezTo>
                    <a:pt x="9670" y="22185"/>
                    <a:pt x="-1" y="12515"/>
                    <a:pt x="-1" y="585"/>
                  </a:cubicBezTo>
                </a:path>
                <a:path w="43200" h="22186" stroke="0" extrusionOk="0">
                  <a:moveTo>
                    <a:pt x="43192" y="-1"/>
                  </a:moveTo>
                  <a:cubicBezTo>
                    <a:pt x="43197" y="195"/>
                    <a:pt x="43200" y="390"/>
                    <a:pt x="43200" y="586"/>
                  </a:cubicBezTo>
                  <a:cubicBezTo>
                    <a:pt x="43200" y="12515"/>
                    <a:pt x="33529" y="22186"/>
                    <a:pt x="21600" y="22186"/>
                  </a:cubicBezTo>
                  <a:cubicBezTo>
                    <a:pt x="9670" y="22185"/>
                    <a:pt x="-1" y="12515"/>
                    <a:pt x="-1" y="585"/>
                  </a:cubicBezTo>
                  <a:lnTo>
                    <a:pt x="21600" y="586"/>
                  </a:lnTo>
                  <a:lnTo>
                    <a:pt x="43192" y="-1"/>
                  </a:lnTo>
                  <a:close/>
                </a:path>
              </a:pathLst>
            </a:custGeom>
            <a:noFill/>
            <a:ln w="12700" cap="rnd">
              <a:solidFill>
                <a:schemeClr val="tx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38" name="Line 74"/>
          <p:cNvSpPr>
            <a:spLocks noChangeShapeType="1"/>
          </p:cNvSpPr>
          <p:nvPr/>
        </p:nvSpPr>
        <p:spPr bwMode="auto">
          <a:xfrm>
            <a:off x="2586038" y="3024188"/>
            <a:ext cx="37941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39" name="Line 75"/>
          <p:cNvSpPr>
            <a:spLocks noChangeShapeType="1"/>
          </p:cNvSpPr>
          <p:nvPr/>
        </p:nvSpPr>
        <p:spPr bwMode="auto">
          <a:xfrm flipV="1">
            <a:off x="4186238" y="2416175"/>
            <a:ext cx="531813" cy="608013"/>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0" name="Line 76"/>
          <p:cNvSpPr>
            <a:spLocks noChangeShapeType="1"/>
          </p:cNvSpPr>
          <p:nvPr/>
        </p:nvSpPr>
        <p:spPr bwMode="auto">
          <a:xfrm flipV="1">
            <a:off x="4186238" y="2873375"/>
            <a:ext cx="531813" cy="150813"/>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1" name="Line 77"/>
          <p:cNvSpPr>
            <a:spLocks noChangeShapeType="1"/>
          </p:cNvSpPr>
          <p:nvPr/>
        </p:nvSpPr>
        <p:spPr bwMode="auto">
          <a:xfrm>
            <a:off x="4186238" y="3025775"/>
            <a:ext cx="531813" cy="608013"/>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2" name="Line 78"/>
          <p:cNvSpPr>
            <a:spLocks noChangeShapeType="1"/>
          </p:cNvSpPr>
          <p:nvPr/>
        </p:nvSpPr>
        <p:spPr bwMode="auto">
          <a:xfrm>
            <a:off x="5176838" y="2338388"/>
            <a:ext cx="60801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3" name="Line 79"/>
          <p:cNvSpPr>
            <a:spLocks noChangeShapeType="1"/>
          </p:cNvSpPr>
          <p:nvPr/>
        </p:nvSpPr>
        <p:spPr bwMode="auto">
          <a:xfrm>
            <a:off x="5176838" y="2795588"/>
            <a:ext cx="60801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Line 80"/>
          <p:cNvSpPr>
            <a:spLocks noChangeShapeType="1"/>
          </p:cNvSpPr>
          <p:nvPr/>
        </p:nvSpPr>
        <p:spPr bwMode="auto">
          <a:xfrm>
            <a:off x="5176838" y="3633788"/>
            <a:ext cx="608013" cy="0"/>
          </a:xfrm>
          <a:prstGeom prst="line">
            <a:avLst/>
          </a:prstGeom>
          <a:noFill/>
          <a:ln w="12700">
            <a:solidFill>
              <a:schemeClr val="tx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45" name="Freeform 81"/>
          <p:cNvSpPr>
            <a:spLocks/>
          </p:cNvSpPr>
          <p:nvPr/>
        </p:nvSpPr>
        <p:spPr bwMode="auto">
          <a:xfrm>
            <a:off x="4718050" y="2643188"/>
            <a:ext cx="422275" cy="287338"/>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rgbClr val="000000"/>
            </a:solidFill>
            <a:round/>
            <a:headEnd type="none" w="sm" len="sm"/>
            <a:tailEnd type="none" w="sm" len="sm"/>
          </a:ln>
        </p:spPr>
        <p:txBody>
          <a:bodyPr/>
          <a:lstStyle/>
          <a:p>
            <a:endParaRPr lang="en-US"/>
          </a:p>
        </p:txBody>
      </p:sp>
      <p:sp>
        <p:nvSpPr>
          <p:cNvPr id="46" name="Freeform 82"/>
          <p:cNvSpPr>
            <a:spLocks/>
          </p:cNvSpPr>
          <p:nvPr/>
        </p:nvSpPr>
        <p:spPr bwMode="auto">
          <a:xfrm>
            <a:off x="4718050" y="2109788"/>
            <a:ext cx="422275" cy="287338"/>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F6BF69"/>
          </a:solidFill>
          <a:ln w="12700" cap="rnd">
            <a:solidFill>
              <a:schemeClr val="tx2"/>
            </a:solidFill>
            <a:round/>
            <a:headEnd type="none" w="sm" len="sm"/>
            <a:tailEnd type="none" w="sm" len="sm"/>
          </a:ln>
        </p:spPr>
        <p:txBody>
          <a:bodyPr/>
          <a:lstStyle/>
          <a:p>
            <a:endParaRPr lang="en-US"/>
          </a:p>
        </p:txBody>
      </p:sp>
      <p:sp>
        <p:nvSpPr>
          <p:cNvPr id="13" name="Freeform 38"/>
          <p:cNvSpPr>
            <a:spLocks/>
          </p:cNvSpPr>
          <p:nvPr/>
        </p:nvSpPr>
        <p:spPr bwMode="auto">
          <a:xfrm>
            <a:off x="3013075" y="2895600"/>
            <a:ext cx="334963" cy="269875"/>
          </a:xfrm>
          <a:custGeom>
            <a:avLst/>
            <a:gdLst>
              <a:gd name="T0" fmla="*/ 0 w 211"/>
              <a:gd name="T1" fmla="*/ 169 h 170"/>
              <a:gd name="T2" fmla="*/ 0 w 211"/>
              <a:gd name="T3" fmla="*/ 0 h 170"/>
              <a:gd name="T4" fmla="*/ 210 w 211"/>
              <a:gd name="T5" fmla="*/ 0 h 170"/>
              <a:gd name="T6" fmla="*/ 210 w 211"/>
              <a:gd name="T7" fmla="*/ 169 h 170"/>
              <a:gd name="T8" fmla="*/ 0 w 211"/>
              <a:gd name="T9" fmla="*/ 169 h 170"/>
              <a:gd name="T10" fmla="*/ 0 60000 65536"/>
              <a:gd name="T11" fmla="*/ 0 60000 65536"/>
              <a:gd name="T12" fmla="*/ 0 60000 65536"/>
              <a:gd name="T13" fmla="*/ 0 60000 65536"/>
              <a:gd name="T14" fmla="*/ 0 60000 65536"/>
              <a:gd name="T15" fmla="*/ 0 w 211"/>
              <a:gd name="T16" fmla="*/ 0 h 170"/>
              <a:gd name="T17" fmla="*/ 211 w 211"/>
              <a:gd name="T18" fmla="*/ 170 h 170"/>
            </a:gdLst>
            <a:ahLst/>
            <a:cxnLst>
              <a:cxn ang="T10">
                <a:pos x="T0" y="T1"/>
              </a:cxn>
              <a:cxn ang="T11">
                <a:pos x="T2" y="T3"/>
              </a:cxn>
              <a:cxn ang="T12">
                <a:pos x="T4" y="T5"/>
              </a:cxn>
              <a:cxn ang="T13">
                <a:pos x="T6" y="T7"/>
              </a:cxn>
              <a:cxn ang="T14">
                <a:pos x="T8" y="T9"/>
              </a:cxn>
            </a:cxnLst>
            <a:rect l="T15" t="T16" r="T17" b="T18"/>
            <a:pathLst>
              <a:path w="211" h="170">
                <a:moveTo>
                  <a:pt x="0" y="169"/>
                </a:moveTo>
                <a:lnTo>
                  <a:pt x="0" y="0"/>
                </a:lnTo>
                <a:lnTo>
                  <a:pt x="210" y="0"/>
                </a:lnTo>
                <a:lnTo>
                  <a:pt x="210" y="169"/>
                </a:lnTo>
                <a:lnTo>
                  <a:pt x="0" y="169"/>
                </a:lnTo>
              </a:path>
            </a:pathLst>
          </a:custGeom>
          <a:solidFill>
            <a:srgbClr val="F6BF69"/>
          </a:solidFill>
          <a:ln w="12700" cap="rnd">
            <a:solidFill>
              <a:srgbClr val="000000"/>
            </a:solidFill>
            <a:round/>
            <a:headEnd type="none" w="sm" len="sm"/>
            <a:tailEnd type="none" w="sm" len="sm"/>
          </a:ln>
        </p:spPr>
        <p:txBody>
          <a:bodyPr/>
          <a:lstStyle/>
          <a:p>
            <a:r>
              <a:rPr lang="en-US" sz="1200" dirty="0" smtClean="0"/>
              <a:t>So</a:t>
            </a:r>
            <a:endParaRPr lang="en-US" sz="1200" dirty="0"/>
          </a:p>
        </p:txBody>
      </p:sp>
      <p:sp>
        <p:nvSpPr>
          <p:cNvPr id="61" name="&quot;No&quot; Symbol 60"/>
          <p:cNvSpPr/>
          <p:nvPr/>
        </p:nvSpPr>
        <p:spPr>
          <a:xfrm>
            <a:off x="4724400" y="3429000"/>
            <a:ext cx="457200" cy="381000"/>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63" name="Title 1"/>
          <p:cNvSpPr>
            <a:spLocks noGrp="1"/>
          </p:cNvSpPr>
          <p:nvPr>
            <p:ph type="title"/>
          </p:nvPr>
        </p:nvSpPr>
        <p:spPr>
          <a:xfrm>
            <a:off x="457200" y="274638"/>
            <a:ext cx="8229600" cy="1143000"/>
          </a:xfrm>
        </p:spPr>
        <p:txBody>
          <a:bodyPr/>
          <a:lstStyle/>
          <a:p>
            <a:r>
              <a:rPr lang="en-US" dirty="0" smtClean="0"/>
              <a:t>Hybrid Hashing – example 2</a:t>
            </a:r>
            <a:endParaRPr lang="en-US" dirty="0"/>
          </a:p>
        </p:txBody>
      </p:sp>
      <p:sp>
        <p:nvSpPr>
          <p:cNvPr id="62" name="TextBox 61"/>
          <p:cNvSpPr txBox="1"/>
          <p:nvPr/>
        </p:nvSpPr>
        <p:spPr>
          <a:xfrm>
            <a:off x="1066800" y="4648200"/>
            <a:ext cx="7656663" cy="46166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2400" dirty="0" smtClean="0"/>
              <a:t>Continues Sophomores and Junior like normal hashing!</a:t>
            </a:r>
            <a:endParaRPr lang="en-US" sz="2400" dirty="0"/>
          </a:p>
        </p:txBody>
      </p:sp>
    </p:spTree>
    <p:extLst>
      <p:ext uri="{BB962C8B-B14F-4D97-AF65-F5344CB8AC3E}">
        <p14:creationId xmlns:p14="http://schemas.microsoft.com/office/powerpoint/2010/main" val="42229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05556E-6 1.85185E-6 L 0.19393 -0.10857 " pathEditMode="relative" rAng="0" ptsTypes="AA">
                                      <p:cBhvr>
                                        <p:cTn id="6" dur="2000" fill="hold"/>
                                        <p:tgtEl>
                                          <p:spTgt spid="13"/>
                                        </p:tgtEl>
                                        <p:attrNameLst>
                                          <p:attrName>ppt_x</p:attrName>
                                          <p:attrName>ppt_y</p:attrName>
                                        </p:attrNameLst>
                                      </p:cBhvr>
                                      <p:rCtr x="9700" y="-54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4374236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Hybrid Hashing Situation (PJ2)</a:t>
            </a:r>
            <a:endParaRPr kumimoji="1" lang="zh-CN" altLang="en-US" dirty="0"/>
          </a:p>
        </p:txBody>
      </p:sp>
      <p:sp>
        <p:nvSpPr>
          <p:cNvPr id="3" name="内容占位符 2"/>
          <p:cNvSpPr>
            <a:spLocks noGrp="1"/>
          </p:cNvSpPr>
          <p:nvPr>
            <p:ph idx="1"/>
          </p:nvPr>
        </p:nvSpPr>
        <p:spPr>
          <a:xfrm>
            <a:off x="685800" y="1300118"/>
            <a:ext cx="7772400" cy="5105400"/>
          </a:xfrm>
        </p:spPr>
        <p:txBody>
          <a:bodyPr/>
          <a:lstStyle/>
          <a:p>
            <a:pPr marL="0" indent="0">
              <a:buNone/>
            </a:pPr>
            <a:r>
              <a:rPr kumimoji="1" lang="en-US" altLang="zh-CN" dirty="0"/>
              <a:t>Y</a:t>
            </a:r>
            <a:r>
              <a:rPr kumimoji="1" lang="en-US" altLang="zh-CN" dirty="0" smtClean="0"/>
              <a:t>ou have to take care of the situation in which </a:t>
            </a:r>
          </a:p>
          <a:p>
            <a:pPr marL="514350" indent="-514350">
              <a:buAutoNum type="arabicParenR"/>
            </a:pPr>
            <a:r>
              <a:rPr kumimoji="1" lang="en-US" altLang="zh-CN" dirty="0"/>
              <a:t>T</a:t>
            </a:r>
            <a:r>
              <a:rPr kumimoji="1" lang="en-US" altLang="zh-CN" dirty="0" smtClean="0"/>
              <a:t>he </a:t>
            </a:r>
            <a:r>
              <a:rPr kumimoji="1" lang="en-US" altLang="zh-CN" dirty="0"/>
              <a:t>input iterator of </a:t>
            </a:r>
            <a:r>
              <a:rPr kumimoji="1" lang="en-US" altLang="zh-CN" dirty="0" err="1"/>
              <a:t>generateIterator</a:t>
            </a:r>
            <a:r>
              <a:rPr kumimoji="1" lang="en-US" altLang="zh-CN" dirty="0"/>
              <a:t> </a:t>
            </a:r>
            <a:r>
              <a:rPr kumimoji="1" lang="en-US" altLang="zh-CN" dirty="0" smtClean="0"/>
              <a:t>is drained;</a:t>
            </a:r>
          </a:p>
          <a:p>
            <a:pPr marL="0" indent="0">
              <a:buNone/>
            </a:pPr>
            <a:r>
              <a:rPr kumimoji="1" lang="en-US" altLang="zh-CN" dirty="0" smtClean="0"/>
              <a:t>2</a:t>
            </a:r>
            <a:r>
              <a:rPr kumimoji="1" lang="en-US" altLang="zh-CN" dirty="0"/>
              <a:t>) </a:t>
            </a:r>
            <a:r>
              <a:rPr kumimoji="1" lang="en-US" altLang="zh-CN" dirty="0" smtClean="0"/>
              <a:t>Aggregate </a:t>
            </a:r>
            <a:r>
              <a:rPr kumimoji="1" lang="en-US" altLang="zh-CN" dirty="0"/>
              <a:t>table contains aggregate values for a </a:t>
            </a:r>
            <a:r>
              <a:rPr kumimoji="1" lang="en-US" altLang="zh-CN" dirty="0" smtClean="0"/>
              <a:t>subset (</a:t>
            </a:r>
            <a:r>
              <a:rPr kumimoji="1" lang="en-US" altLang="zh-CN" dirty="0"/>
              <a:t>not all)</a:t>
            </a:r>
            <a:r>
              <a:rPr kumimoji="1" lang="en-US" altLang="zh-CN" dirty="0" smtClean="0"/>
              <a:t> groups; </a:t>
            </a:r>
          </a:p>
          <a:p>
            <a:pPr marL="0" indent="0">
              <a:buNone/>
            </a:pPr>
            <a:r>
              <a:rPr kumimoji="1" lang="en-US" altLang="zh-CN" dirty="0" smtClean="0"/>
              <a:t>3</a:t>
            </a:r>
            <a:r>
              <a:rPr kumimoji="1" lang="en-US" altLang="zh-CN" dirty="0"/>
              <a:t>) </a:t>
            </a:r>
            <a:r>
              <a:rPr kumimoji="1" lang="en-US" altLang="zh-CN" dirty="0" smtClean="0"/>
              <a:t>The </a:t>
            </a:r>
            <a:r>
              <a:rPr kumimoji="1" lang="en-US" altLang="zh-CN" dirty="0"/>
              <a:t>remaining groups sit on disk in files properly partitioned</a:t>
            </a:r>
            <a:endParaRPr kumimoji="1" lang="zh-CN" altLang="en-US" dirty="0"/>
          </a:p>
        </p:txBody>
      </p:sp>
    </p:spTree>
    <p:extLst>
      <p:ext uri="{BB962C8B-B14F-4D97-AF65-F5344CB8AC3E}">
        <p14:creationId xmlns:p14="http://schemas.microsoft.com/office/powerpoint/2010/main" val="1785765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a:t>
            </a:r>
            <a:r>
              <a:rPr lang="en-US" dirty="0" err="1" smtClean="0"/>
              <a:t>Agg</a:t>
            </a:r>
            <a:r>
              <a:rPr lang="en-US" dirty="0" smtClean="0"/>
              <a:t> for GROUP BY</a:t>
            </a:r>
            <a:endParaRPr lang="en-US" dirty="0"/>
          </a:p>
        </p:txBody>
      </p:sp>
      <p:sp>
        <p:nvSpPr>
          <p:cNvPr id="3" name="Content Placeholder 2"/>
          <p:cNvSpPr>
            <a:spLocks noGrp="1"/>
          </p:cNvSpPr>
          <p:nvPr>
            <p:ph idx="1"/>
          </p:nvPr>
        </p:nvSpPr>
        <p:spPr/>
        <p:txBody>
          <a:bodyPr/>
          <a:lstStyle/>
          <a:p>
            <a:r>
              <a:rPr lang="en-US" dirty="0" smtClean="0"/>
              <a:t>Steps:</a:t>
            </a:r>
          </a:p>
          <a:p>
            <a:pPr marL="971550" lvl="1" indent="-514350">
              <a:buFont typeface="+mj-lt"/>
              <a:buAutoNum type="arabicPeriod"/>
            </a:pPr>
            <a:r>
              <a:rPr lang="en-US" dirty="0" smtClean="0"/>
              <a:t>Sort</a:t>
            </a:r>
          </a:p>
          <a:p>
            <a:pPr marL="971550" lvl="1" indent="-514350">
              <a:buFont typeface="+mj-lt"/>
              <a:buAutoNum type="arabicPeriod"/>
            </a:pPr>
            <a:r>
              <a:rPr lang="en-US" dirty="0" smtClean="0"/>
              <a:t>… aggregate “</a:t>
            </a:r>
            <a:r>
              <a:rPr lang="en-US" dirty="0" err="1" smtClean="0"/>
              <a:t>transVals</a:t>
            </a:r>
            <a:r>
              <a:rPr lang="en-US" dirty="0" smtClean="0"/>
              <a:t>”</a:t>
            </a:r>
          </a:p>
          <a:p>
            <a:pPr marL="1371600" lvl="2" indent="-514350"/>
            <a:r>
              <a:rPr lang="en-US" dirty="0" smtClean="0"/>
              <a:t>Keep a count-so-far</a:t>
            </a:r>
          </a:p>
          <a:p>
            <a:pPr marL="1371600" lvl="2" indent="-514350"/>
            <a:r>
              <a:rPr lang="en-US" dirty="0" smtClean="0"/>
              <a:t>Or an average-so-far</a:t>
            </a:r>
          </a:p>
          <a:p>
            <a:pPr marL="1371600" lvl="2" indent="-514350"/>
            <a:r>
              <a:rPr lang="en-US" dirty="0" smtClean="0"/>
              <a:t>Or a min-so-far…</a:t>
            </a:r>
          </a:p>
          <a:p>
            <a:pPr marL="971550" lvl="1" indent="-514350">
              <a:buFont typeface="+mj-lt"/>
              <a:buAutoNum type="arabicPeriod"/>
            </a:pPr>
            <a:r>
              <a:rPr lang="en-US" dirty="0" smtClean="0"/>
              <a:t>Whenever we find a tuple from a new group, output the last group’s </a:t>
            </a:r>
            <a:r>
              <a:rPr lang="en-US" dirty="0" err="1" smtClean="0"/>
              <a:t>transVal</a:t>
            </a:r>
            <a:r>
              <a:rPr lang="en-US" dirty="0" smtClean="0"/>
              <a:t>.</a:t>
            </a:r>
            <a:endParaRPr lang="en-US" dirty="0"/>
          </a:p>
        </p:txBody>
      </p:sp>
    </p:spTree>
    <p:extLst>
      <p:ext uri="{BB962C8B-B14F-4D97-AF65-F5344CB8AC3E}">
        <p14:creationId xmlns:p14="http://schemas.microsoft.com/office/powerpoint/2010/main" val="1636733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a:t>
            </a:r>
            <a:r>
              <a:rPr lang="en-US" dirty="0" err="1" smtClean="0"/>
              <a:t>Agg</a:t>
            </a:r>
            <a:r>
              <a:rPr lang="en-US" dirty="0" smtClean="0"/>
              <a:t> Refinement</a:t>
            </a:r>
            <a:endParaRPr lang="en-US" dirty="0"/>
          </a:p>
        </p:txBody>
      </p:sp>
      <p:sp>
        <p:nvSpPr>
          <p:cNvPr id="3" name="Content Placeholder 2"/>
          <p:cNvSpPr>
            <a:spLocks noGrp="1"/>
          </p:cNvSpPr>
          <p:nvPr>
            <p:ph idx="1"/>
          </p:nvPr>
        </p:nvSpPr>
        <p:spPr/>
        <p:txBody>
          <a:bodyPr/>
          <a:lstStyle/>
          <a:p>
            <a:r>
              <a:rPr lang="en-US" dirty="0" smtClean="0"/>
              <a:t>Can we perform the same refinement we did for sort-merge join?</a:t>
            </a:r>
            <a:br>
              <a:rPr lang="en-US" dirty="0" smtClean="0"/>
            </a:br>
            <a:r>
              <a:rPr lang="en-US" dirty="0" smtClean="0"/>
              <a:t>(i.e., aggregate during the merge step?)</a:t>
            </a:r>
          </a:p>
          <a:p>
            <a:pPr lvl="1"/>
            <a:r>
              <a:rPr lang="en-US" dirty="0" smtClean="0"/>
              <a:t>Yes.</a:t>
            </a:r>
            <a:endParaRPr lang="en-US" dirty="0"/>
          </a:p>
        </p:txBody>
      </p:sp>
    </p:spTree>
    <p:extLst>
      <p:ext uri="{BB962C8B-B14F-4D97-AF65-F5344CB8AC3E}">
        <p14:creationId xmlns:p14="http://schemas.microsoft.com/office/powerpoint/2010/main" val="14688245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832684" y="1905000"/>
            <a:ext cx="4311316" cy="2667000"/>
          </a:xfrm>
          <a:prstGeom prst="rect">
            <a:avLst/>
          </a:prstGeom>
        </p:spPr>
      </p:pic>
      <p:sp>
        <p:nvSpPr>
          <p:cNvPr id="31745" name="Rectangle 3"/>
          <p:cNvSpPr>
            <a:spLocks noGrp="1" noChangeArrowheads="1"/>
          </p:cNvSpPr>
          <p:nvPr>
            <p:ph type="title"/>
          </p:nvPr>
        </p:nvSpPr>
        <p:spPr/>
        <p:txBody>
          <a:bodyPr/>
          <a:lstStyle/>
          <a:p>
            <a:r>
              <a:rPr lang="en-US" dirty="0" smtClean="0">
                <a:latin typeface="Tahoma" charset="0"/>
                <a:ea typeface="ＭＳ Ｐゴシック" charset="0"/>
                <a:cs typeface="ＭＳ Ｐゴシック" charset="0"/>
              </a:rPr>
              <a:t>Relational </a:t>
            </a:r>
            <a:r>
              <a:rPr lang="en-US" dirty="0">
                <a:latin typeface="Tahoma" charset="0"/>
                <a:ea typeface="ＭＳ Ｐゴシック" charset="0"/>
                <a:cs typeface="ＭＳ Ｐゴシック" charset="0"/>
              </a:rPr>
              <a:t>Operator </a:t>
            </a:r>
            <a:r>
              <a:rPr lang="en-US" dirty="0" smtClean="0">
                <a:latin typeface="Tahoma" charset="0"/>
                <a:ea typeface="ＭＳ Ｐゴシック" charset="0"/>
                <a:cs typeface="ＭＳ Ｐゴシック" charset="0"/>
              </a:rPr>
              <a:t>- Iterator</a:t>
            </a:r>
            <a:endParaRPr lang="en-US" dirty="0">
              <a:latin typeface="Tahoma" charset="0"/>
              <a:ea typeface="ＭＳ Ｐゴシック" charset="0"/>
              <a:cs typeface="ＭＳ Ｐゴシック" charset="0"/>
            </a:endParaRPr>
          </a:p>
        </p:txBody>
      </p:sp>
      <p:sp>
        <p:nvSpPr>
          <p:cNvPr id="31746" name="Rectangle 4"/>
          <p:cNvSpPr>
            <a:spLocks noGrp="1" noChangeArrowheads="1"/>
          </p:cNvSpPr>
          <p:nvPr>
            <p:ph idx="1"/>
          </p:nvPr>
        </p:nvSpPr>
        <p:spPr>
          <a:xfrm>
            <a:off x="762000" y="1524000"/>
            <a:ext cx="7772400" cy="4114800"/>
          </a:xfrm>
        </p:spPr>
        <p:txBody>
          <a:bodyPr/>
          <a:lstStyle/>
          <a:p>
            <a:pPr>
              <a:lnSpc>
                <a:spcPct val="90000"/>
              </a:lnSpc>
            </a:pPr>
            <a:r>
              <a:rPr lang="en-US" sz="2000" dirty="0">
                <a:latin typeface="Tahoma" charset="0"/>
                <a:ea typeface="ＭＳ Ｐゴシック" charset="0"/>
                <a:cs typeface="ＭＳ Ｐゴシック" charset="0"/>
              </a:rPr>
              <a:t>The relational operators are all subclasses of the class </a:t>
            </a:r>
            <a:r>
              <a:rPr lang="en-US" sz="2000" b="0" dirty="0">
                <a:latin typeface="Lucida Sans Typewriter" charset="0"/>
                <a:ea typeface="ＭＳ Ｐゴシック" charset="0"/>
                <a:cs typeface="ＭＳ Ｐゴシック" charset="0"/>
              </a:rPr>
              <a:t>iterator</a:t>
            </a:r>
            <a:r>
              <a:rPr lang="en-US" sz="2000" dirty="0">
                <a:latin typeface="Tahoma" charset="0"/>
                <a:ea typeface="ＭＳ Ｐゴシック" charset="0"/>
                <a:cs typeface="ＭＳ Ｐゴシック" charset="0"/>
              </a:rPr>
              <a:t>:</a:t>
            </a:r>
          </a:p>
          <a:p>
            <a:pPr>
              <a:lnSpc>
                <a:spcPct val="90000"/>
              </a:lnSpc>
              <a:buFontTx/>
              <a:buNone/>
            </a:pPr>
            <a:r>
              <a:rPr lang="en-US" sz="2000" dirty="0">
                <a:latin typeface="Tahoma" charset="0"/>
                <a:ea typeface="ＭＳ Ｐゴシック" charset="0"/>
                <a:cs typeface="ＭＳ Ｐゴシック" charset="0"/>
              </a:rPr>
              <a:t/>
            </a:r>
            <a:br>
              <a:rPr lang="en-US" sz="2000" dirty="0">
                <a:latin typeface="Tahoma" charset="0"/>
                <a:ea typeface="ＭＳ Ｐゴシック" charset="0"/>
                <a:cs typeface="ＭＳ Ｐゴシック" charset="0"/>
              </a:rPr>
            </a:br>
            <a:r>
              <a:rPr lang="en-US" sz="2000" b="0" dirty="0">
                <a:latin typeface="Lucida Sans Typewriter" charset="0"/>
                <a:ea typeface="ＭＳ Ｐゴシック" charset="0"/>
                <a:cs typeface="ＭＳ Ｐゴシック" charset="0"/>
              </a:rPr>
              <a:t>class iterator {</a:t>
            </a:r>
            <a:br>
              <a:rPr lang="en-US" sz="2000" b="0" dirty="0">
                <a:latin typeface="Lucida Sans Typewriter" charset="0"/>
                <a:ea typeface="ＭＳ Ｐゴシック" charset="0"/>
                <a:cs typeface="ＭＳ Ｐゴシック" charset="0"/>
              </a:rPr>
            </a:br>
            <a:r>
              <a:rPr lang="en-US" sz="2000" b="0" dirty="0">
                <a:latin typeface="Lucida Sans Typewriter" charset="0"/>
                <a:ea typeface="ＭＳ Ｐゴシック" charset="0"/>
                <a:cs typeface="ＭＳ Ｐゴシック" charset="0"/>
              </a:rPr>
              <a:t>   void </a:t>
            </a:r>
            <a:r>
              <a:rPr lang="en-US" sz="2000" b="0" dirty="0" err="1">
                <a:latin typeface="Lucida Sans Typewriter" charset="0"/>
                <a:ea typeface="ＭＳ Ｐゴシック" charset="0"/>
                <a:cs typeface="ＭＳ Ｐゴシック" charset="0"/>
              </a:rPr>
              <a:t>init</a:t>
            </a:r>
            <a:r>
              <a:rPr lang="en-US" sz="2000" b="0" dirty="0">
                <a:latin typeface="Lucida Sans Typewriter" charset="0"/>
                <a:ea typeface="ＭＳ Ｐゴシック" charset="0"/>
                <a:cs typeface="ＭＳ Ｐゴシック" charset="0"/>
              </a:rPr>
              <a:t>();</a:t>
            </a:r>
            <a:br>
              <a:rPr lang="en-US" sz="2000" b="0" dirty="0">
                <a:latin typeface="Lucida Sans Typewriter" charset="0"/>
                <a:ea typeface="ＭＳ Ｐゴシック" charset="0"/>
                <a:cs typeface="ＭＳ Ｐゴシック" charset="0"/>
              </a:rPr>
            </a:br>
            <a:r>
              <a:rPr lang="en-US" sz="2000" b="0" dirty="0">
                <a:latin typeface="Lucida Sans Typewriter" charset="0"/>
                <a:ea typeface="ＭＳ Ｐゴシック" charset="0"/>
                <a:cs typeface="ＭＳ Ｐゴシック" charset="0"/>
              </a:rPr>
              <a:t>   tuple next();</a:t>
            </a:r>
            <a:br>
              <a:rPr lang="en-US" sz="2000" b="0" dirty="0">
                <a:latin typeface="Lucida Sans Typewriter" charset="0"/>
                <a:ea typeface="ＭＳ Ｐゴシック" charset="0"/>
                <a:cs typeface="ＭＳ Ｐゴシック" charset="0"/>
              </a:rPr>
            </a:br>
            <a:r>
              <a:rPr lang="en-US" sz="2000" b="0" dirty="0">
                <a:latin typeface="Lucida Sans Typewriter" charset="0"/>
                <a:ea typeface="ＭＳ Ｐゴシック" charset="0"/>
                <a:cs typeface="ＭＳ Ｐゴシック" charset="0"/>
              </a:rPr>
              <a:t>   void close();</a:t>
            </a:r>
            <a:br>
              <a:rPr lang="en-US" sz="2000" b="0" dirty="0">
                <a:latin typeface="Lucida Sans Typewriter" charset="0"/>
                <a:ea typeface="ＭＳ Ｐゴシック" charset="0"/>
                <a:cs typeface="ＭＳ Ｐゴシック" charset="0"/>
              </a:rPr>
            </a:br>
            <a:r>
              <a:rPr lang="en-US" sz="2000" b="0" dirty="0">
                <a:latin typeface="Lucida Sans Typewriter" charset="0"/>
                <a:ea typeface="ＭＳ Ｐゴシック" charset="0"/>
                <a:cs typeface="ＭＳ Ｐゴシック" charset="0"/>
              </a:rPr>
              <a:t>   iterator </a:t>
            </a:r>
            <a:r>
              <a:rPr lang="en-US" sz="2000" b="0" dirty="0" smtClean="0">
                <a:latin typeface="Lucida Sans Typewriter" charset="0"/>
                <a:ea typeface="ＭＳ Ｐゴシック" charset="0"/>
                <a:cs typeface="ＭＳ Ｐゴシック" charset="0"/>
              </a:rPr>
              <a:t>inputs</a:t>
            </a:r>
            <a:r>
              <a:rPr lang="en-US" sz="2000" b="0" dirty="0">
                <a:latin typeface="Lucida Sans Typewriter" charset="0"/>
                <a:ea typeface="ＭＳ Ｐゴシック" charset="0"/>
                <a:cs typeface="ＭＳ Ｐゴシック" charset="0"/>
              </a:rPr>
              <a:t>[];</a:t>
            </a:r>
          </a:p>
          <a:p>
            <a:pPr>
              <a:lnSpc>
                <a:spcPct val="90000"/>
              </a:lnSpc>
              <a:buFontTx/>
              <a:buNone/>
            </a:pPr>
            <a:r>
              <a:rPr lang="en-US" sz="2000" b="0" dirty="0">
                <a:latin typeface="Lucida Sans Typewriter" charset="0"/>
                <a:ea typeface="ＭＳ Ｐゴシック" charset="0"/>
                <a:cs typeface="ＭＳ Ｐゴシック" charset="0"/>
              </a:rPr>
              <a:t>     // additional </a:t>
            </a:r>
            <a:r>
              <a:rPr lang="en-US" sz="2000" b="0" dirty="0" smtClean="0">
                <a:latin typeface="Lucida Sans Typewriter" charset="0"/>
                <a:ea typeface="ＭＳ Ｐゴシック" charset="0"/>
                <a:cs typeface="ＭＳ Ｐゴシック" charset="0"/>
              </a:rPr>
              <a:t>states</a:t>
            </a:r>
            <a:r>
              <a:rPr lang="en-US" sz="2000" b="0" dirty="0">
                <a:latin typeface="Lucida Sans Typewriter" charset="0"/>
                <a:ea typeface="ＭＳ Ｐゴシック" charset="0"/>
                <a:cs typeface="ＭＳ Ｐゴシック" charset="0"/>
              </a:rPr>
              <a:t/>
            </a:r>
            <a:br>
              <a:rPr lang="en-US" sz="2000" b="0" dirty="0">
                <a:latin typeface="Lucida Sans Typewriter" charset="0"/>
                <a:ea typeface="ＭＳ Ｐゴシック" charset="0"/>
                <a:cs typeface="ＭＳ Ｐゴシック" charset="0"/>
              </a:rPr>
            </a:br>
            <a:r>
              <a:rPr lang="en-US" sz="2000" b="0" dirty="0">
                <a:latin typeface="Lucida Sans Typewriter" charset="0"/>
                <a:ea typeface="ＭＳ Ｐゴシック" charset="0"/>
                <a:cs typeface="ＭＳ Ｐゴシック" charset="0"/>
              </a:rPr>
              <a:t>}</a:t>
            </a:r>
            <a:br>
              <a:rPr lang="en-US" sz="2000" b="0" dirty="0">
                <a:latin typeface="Lucida Sans Typewriter" charset="0"/>
                <a:ea typeface="ＭＳ Ｐゴシック" charset="0"/>
                <a:cs typeface="ＭＳ Ｐゴシック" charset="0"/>
              </a:rPr>
            </a:br>
            <a:endParaRPr lang="en-US" sz="2000" dirty="0">
              <a:latin typeface="Lucida Sans Typewriter" charset="0"/>
              <a:ea typeface="ＭＳ Ｐゴシック" charset="0"/>
              <a:cs typeface="ＭＳ Ｐゴシック" charset="0"/>
            </a:endParaRPr>
          </a:p>
          <a:p>
            <a:pPr>
              <a:lnSpc>
                <a:spcPct val="90000"/>
              </a:lnSpc>
            </a:pPr>
            <a:r>
              <a:rPr lang="en-US" sz="2000" dirty="0">
                <a:latin typeface="Tahoma" charset="0"/>
                <a:ea typeface="ＭＳ Ｐゴシック" charset="0"/>
                <a:cs typeface="ＭＳ Ｐゴシック" charset="0"/>
              </a:rPr>
              <a:t>Note:</a:t>
            </a:r>
          </a:p>
          <a:p>
            <a:pPr lvl="1">
              <a:lnSpc>
                <a:spcPct val="90000"/>
              </a:lnSpc>
            </a:pPr>
            <a:r>
              <a:rPr lang="en-US" sz="2000" dirty="0">
                <a:latin typeface="Tahoma" charset="0"/>
                <a:ea typeface="ＭＳ Ｐゴシック" charset="0"/>
              </a:rPr>
              <a:t>Edges in the graph are specified by inputs (max 2, usually)</a:t>
            </a:r>
          </a:p>
          <a:p>
            <a:pPr lvl="1">
              <a:lnSpc>
                <a:spcPct val="90000"/>
              </a:lnSpc>
            </a:pPr>
            <a:r>
              <a:rPr lang="en-US" sz="2000" dirty="0">
                <a:latin typeface="Tahoma" charset="0"/>
                <a:ea typeface="ＭＳ Ｐゴシック" charset="0"/>
              </a:rPr>
              <a:t>Encapsulation: any iterator can be input to any other!</a:t>
            </a:r>
          </a:p>
          <a:p>
            <a:pPr lvl="1">
              <a:lnSpc>
                <a:spcPct val="90000"/>
              </a:lnSpc>
            </a:pPr>
            <a:r>
              <a:rPr lang="en-US" sz="2000" dirty="0">
                <a:latin typeface="Tahoma" charset="0"/>
                <a:ea typeface="ＭＳ Ｐゴシック" charset="0"/>
              </a:rPr>
              <a:t>When </a:t>
            </a:r>
            <a:r>
              <a:rPr lang="en-US" sz="2000" dirty="0" err="1">
                <a:latin typeface="Tahoma" charset="0"/>
                <a:ea typeface="ＭＳ Ｐゴシック" charset="0"/>
              </a:rPr>
              <a:t>subclassing</a:t>
            </a:r>
            <a:r>
              <a:rPr lang="en-US" sz="2000" dirty="0">
                <a:latin typeface="Tahoma" charset="0"/>
                <a:ea typeface="ＭＳ Ｐゴシック" charset="0"/>
              </a:rPr>
              <a:t>, different iterators will keep different kinds of state information</a:t>
            </a:r>
          </a:p>
        </p:txBody>
      </p:sp>
      <p:sp>
        <p:nvSpPr>
          <p:cNvPr id="3174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CF0E30"/>
                </a:solidFill>
                <a:latin typeface="Book Antiqua" charset="0"/>
                <a:ea typeface="ＭＳ Ｐゴシック" charset="0"/>
                <a:cs typeface="ＭＳ Ｐゴシック" charset="0"/>
              </a:defRPr>
            </a:lvl1pPr>
            <a:lvl2pPr marL="742950" indent="-285750" eaLnBrk="0" hangingPunct="0">
              <a:defRPr sz="2400">
                <a:solidFill>
                  <a:srgbClr val="CF0E30"/>
                </a:solidFill>
                <a:latin typeface="Book Antiqua" charset="0"/>
                <a:ea typeface="ＭＳ Ｐゴシック" charset="0"/>
              </a:defRPr>
            </a:lvl2pPr>
            <a:lvl3pPr marL="1143000" indent="-228600" eaLnBrk="0" hangingPunct="0">
              <a:defRPr sz="2400">
                <a:solidFill>
                  <a:srgbClr val="CF0E30"/>
                </a:solidFill>
                <a:latin typeface="Book Antiqua" charset="0"/>
                <a:ea typeface="ＭＳ Ｐゴシック" charset="0"/>
              </a:defRPr>
            </a:lvl3pPr>
            <a:lvl4pPr marL="1600200" indent="-228600" eaLnBrk="0" hangingPunct="0">
              <a:defRPr sz="2400">
                <a:solidFill>
                  <a:srgbClr val="CF0E30"/>
                </a:solidFill>
                <a:latin typeface="Book Antiqua" charset="0"/>
                <a:ea typeface="ＭＳ Ｐゴシック" charset="0"/>
              </a:defRPr>
            </a:lvl4pPr>
            <a:lvl5pPr marL="2057400" indent="-228600" eaLnBrk="0" hangingPunct="0">
              <a:defRPr sz="24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24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24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24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2400">
                <a:solidFill>
                  <a:srgbClr val="CF0E30"/>
                </a:solidFill>
                <a:latin typeface="Book Antiqua" charset="0"/>
                <a:ea typeface="ＭＳ Ｐゴシック" charset="0"/>
              </a:defRPr>
            </a:lvl9pPr>
          </a:lstStyle>
          <a:p>
            <a:endParaRPr lang="en-US" sz="1200">
              <a:solidFill>
                <a:schemeClr val="tx1"/>
              </a:solidFill>
              <a:latin typeface="Times New Roman" charset="0"/>
            </a:endParaRPr>
          </a:p>
          <a:p>
            <a:endParaRPr lang="en-US" sz="1200">
              <a:solidFill>
                <a:schemeClr val="tx2"/>
              </a:solidFill>
              <a:latin typeface="Times New Roman" charset="0"/>
            </a:endParaRPr>
          </a:p>
        </p:txBody>
      </p:sp>
      <p:sp>
        <p:nvSpPr>
          <p:cNvPr id="31748" name="Oval 2"/>
          <p:cNvSpPr>
            <a:spLocks noChangeArrowheads="1"/>
          </p:cNvSpPr>
          <p:nvPr/>
        </p:nvSpPr>
        <p:spPr bwMode="auto">
          <a:xfrm>
            <a:off x="5346701" y="1847056"/>
            <a:ext cx="1384300" cy="522288"/>
          </a:xfrm>
          <a:prstGeom prst="ellipse">
            <a:avLst/>
          </a:prstGeom>
          <a:solidFill>
            <a:schemeClr val="hlink"/>
          </a:solidFill>
          <a:ln w="12700">
            <a:solidFill>
              <a:schemeClr val="tx1"/>
            </a:solidFill>
            <a:round/>
            <a:headEnd type="none" w="sm" len="sm"/>
            <a:tailEnd type="none" w="sm" len="sm"/>
          </a:ln>
        </p:spPr>
        <p:txBody>
          <a:bodyPr wrap="none" anchor="ctr"/>
          <a:lstStyle/>
          <a:p>
            <a:pPr algn="ctr" eaLnBrk="0" hangingPunct="0"/>
            <a:r>
              <a:rPr lang="en-US" sz="1800" dirty="0"/>
              <a:t>iterator</a:t>
            </a:r>
          </a:p>
        </p:txBody>
      </p:sp>
    </p:spTree>
    <p:extLst>
      <p:ext uri="{BB962C8B-B14F-4D97-AF65-F5344CB8AC3E}">
        <p14:creationId xmlns:p14="http://schemas.microsoft.com/office/powerpoint/2010/main" val="857211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Tahoma" charset="0"/>
                <a:ea typeface="ＭＳ Ｐゴシック" charset="0"/>
                <a:cs typeface="ＭＳ Ｐゴシック" charset="0"/>
              </a:rPr>
              <a:t>Example: </a:t>
            </a:r>
            <a:r>
              <a:rPr lang="en-US" dirty="0" smtClean="0">
                <a:latin typeface="Tahoma" charset="0"/>
                <a:ea typeface="ＭＳ Ｐゴシック" charset="0"/>
                <a:cs typeface="ＭＳ Ｐゴシック" charset="0"/>
              </a:rPr>
              <a:t>Projection Scan</a:t>
            </a:r>
            <a:endParaRPr lang="en-US" dirty="0">
              <a:latin typeface="Tahoma" charset="0"/>
              <a:ea typeface="ＭＳ Ｐゴシック" charset="0"/>
              <a:cs typeface="ＭＳ Ｐゴシック" charset="0"/>
            </a:endParaRPr>
          </a:p>
        </p:txBody>
      </p:sp>
      <p:sp>
        <p:nvSpPr>
          <p:cNvPr id="35842" name="Rectangle 3"/>
          <p:cNvSpPr>
            <a:spLocks noGrp="1" noChangeArrowheads="1"/>
          </p:cNvSpPr>
          <p:nvPr>
            <p:ph idx="1"/>
          </p:nvPr>
        </p:nvSpPr>
        <p:spPr>
          <a:xfrm>
            <a:off x="687867" y="2286000"/>
            <a:ext cx="8367683" cy="4114800"/>
          </a:xfrm>
        </p:spPr>
        <p:txBody>
          <a:bodyPr/>
          <a:lstStyle/>
          <a:p>
            <a:pPr>
              <a:lnSpc>
                <a:spcPct val="90000"/>
              </a:lnSpc>
            </a:pPr>
            <a:endParaRPr lang="en-US" sz="2000" dirty="0">
              <a:latin typeface="Lucida Sans Typewriter" charset="0"/>
              <a:ea typeface="ＭＳ Ｐゴシック" charset="0"/>
              <a:cs typeface="ＭＳ Ｐゴシック" charset="0"/>
            </a:endParaRPr>
          </a:p>
          <a:p>
            <a:pPr>
              <a:lnSpc>
                <a:spcPct val="90000"/>
              </a:lnSpc>
            </a:pPr>
            <a:r>
              <a:rPr lang="en-US" sz="2000" dirty="0" err="1">
                <a:latin typeface="Lucida Sans Typewriter" charset="0"/>
                <a:ea typeface="ＭＳ Ｐゴシック" charset="0"/>
                <a:cs typeface="ＭＳ Ｐゴシック" charset="0"/>
              </a:rPr>
              <a:t>init</a:t>
            </a:r>
            <a:r>
              <a:rPr lang="en-US" sz="2000" dirty="0">
                <a:latin typeface="Lucida Sans Typewriter" charset="0"/>
                <a:ea typeface="ＭＳ Ｐゴシック" charset="0"/>
                <a:cs typeface="ＭＳ Ｐゴシック" charset="0"/>
              </a:rPr>
              <a:t>()</a:t>
            </a:r>
            <a:r>
              <a:rPr lang="en-US" sz="2000" dirty="0">
                <a:latin typeface="Tahoma" charset="0"/>
                <a:ea typeface="ＭＳ Ｐゴシック" charset="0"/>
                <a:cs typeface="ＭＳ Ｐゴシック" charset="0"/>
              </a:rPr>
              <a:t>: </a:t>
            </a:r>
          </a:p>
          <a:p>
            <a:pPr lvl="1">
              <a:lnSpc>
                <a:spcPct val="90000"/>
              </a:lnSpc>
            </a:pPr>
            <a:r>
              <a:rPr lang="en-US" sz="2000" dirty="0" smtClean="0">
                <a:latin typeface="Tahoma" charset="0"/>
                <a:ea typeface="ＭＳ Ｐゴシック" charset="0"/>
              </a:rPr>
              <a:t>Set up internal state</a:t>
            </a:r>
          </a:p>
          <a:p>
            <a:pPr lvl="1">
              <a:lnSpc>
                <a:spcPct val="90000"/>
              </a:lnSpc>
            </a:pPr>
            <a:r>
              <a:rPr lang="en-US" sz="2000" dirty="0" smtClean="0">
                <a:latin typeface="Tahoma" charset="0"/>
                <a:ea typeface="ＭＳ Ｐゴシック" charset="0"/>
              </a:rPr>
              <a:t>call </a:t>
            </a:r>
            <a:r>
              <a:rPr lang="en-US" sz="2000" dirty="0" err="1" smtClean="0">
                <a:latin typeface="Tahoma" charset="0"/>
                <a:ea typeface="ＭＳ Ｐゴシック" charset="0"/>
              </a:rPr>
              <a:t>init</a:t>
            </a:r>
            <a:r>
              <a:rPr lang="en-US" sz="2000" dirty="0" smtClean="0">
                <a:latin typeface="Tahoma" charset="0"/>
                <a:ea typeface="ＭＳ Ｐゴシック" charset="0"/>
              </a:rPr>
              <a:t>() on child – often a file open</a:t>
            </a:r>
            <a:endParaRPr lang="en-US" sz="2000" dirty="0">
              <a:latin typeface="Tahoma" charset="0"/>
              <a:ea typeface="ＭＳ Ｐゴシック" charset="0"/>
            </a:endParaRPr>
          </a:p>
          <a:p>
            <a:pPr>
              <a:lnSpc>
                <a:spcPct val="90000"/>
              </a:lnSpc>
            </a:pPr>
            <a:r>
              <a:rPr lang="en-US" sz="2000" dirty="0" smtClean="0">
                <a:latin typeface="Lucida Sans Typewriter" charset="0"/>
                <a:ea typeface="ＭＳ Ｐゴシック" charset="0"/>
                <a:cs typeface="ＭＳ Ｐゴシック" charset="0"/>
              </a:rPr>
              <a:t>next</a:t>
            </a:r>
            <a:r>
              <a:rPr lang="en-US" sz="2000" dirty="0">
                <a:latin typeface="Lucida Sans Typewriter" charset="0"/>
                <a:ea typeface="ＭＳ Ｐゴシック" charset="0"/>
                <a:cs typeface="ＭＳ Ｐゴシック" charset="0"/>
              </a:rPr>
              <a:t>():</a:t>
            </a:r>
            <a:r>
              <a:rPr lang="en-US" sz="2000" dirty="0">
                <a:latin typeface="Tahoma" charset="0"/>
                <a:ea typeface="ＭＳ Ｐゴシック" charset="0"/>
                <a:cs typeface="ＭＳ Ｐゴシック" charset="0"/>
              </a:rPr>
              <a:t> </a:t>
            </a:r>
          </a:p>
          <a:p>
            <a:pPr lvl="1">
              <a:lnSpc>
                <a:spcPct val="90000"/>
              </a:lnSpc>
            </a:pPr>
            <a:r>
              <a:rPr lang="en-US" sz="2000" dirty="0" smtClean="0">
                <a:latin typeface="Tahoma" charset="0"/>
                <a:ea typeface="ＭＳ Ｐゴシック" charset="0"/>
              </a:rPr>
              <a:t>call next() on child until qualifying tuple found or EOF</a:t>
            </a:r>
          </a:p>
          <a:p>
            <a:pPr lvl="1">
              <a:lnSpc>
                <a:spcPct val="90000"/>
              </a:lnSpc>
            </a:pPr>
            <a:r>
              <a:rPr lang="en-US" sz="2000" dirty="0" smtClean="0">
                <a:latin typeface="Tahoma" charset="0"/>
                <a:ea typeface="ＭＳ Ｐゴシック" charset="0"/>
              </a:rPr>
              <a:t>keep only those fields in “</a:t>
            </a:r>
            <a:r>
              <a:rPr lang="en-US" sz="2000" dirty="0" err="1" smtClean="0">
                <a:latin typeface="Tahoma" charset="0"/>
                <a:ea typeface="ＭＳ Ｐゴシック" charset="0"/>
              </a:rPr>
              <a:t>proj_list</a:t>
            </a:r>
            <a:r>
              <a:rPr lang="en-US" sz="2000" dirty="0" smtClean="0">
                <a:latin typeface="Tahoma" charset="0"/>
                <a:ea typeface="ＭＳ Ｐゴシック" charset="0"/>
              </a:rPr>
              <a:t>”</a:t>
            </a:r>
            <a:endParaRPr lang="en-US" sz="1600" dirty="0" smtClean="0">
              <a:latin typeface="Tahoma" charset="0"/>
              <a:ea typeface="ＭＳ Ｐゴシック" charset="0"/>
            </a:endParaRPr>
          </a:p>
          <a:p>
            <a:pPr lvl="1">
              <a:lnSpc>
                <a:spcPct val="90000"/>
              </a:lnSpc>
            </a:pPr>
            <a:r>
              <a:rPr lang="en-US" sz="2000" dirty="0" smtClean="0">
                <a:latin typeface="Tahoma" charset="0"/>
                <a:ea typeface="ＭＳ Ｐゴシック" charset="0"/>
              </a:rPr>
              <a:t>return </a:t>
            </a:r>
            <a:r>
              <a:rPr lang="en-US" sz="2000" dirty="0">
                <a:latin typeface="Tahoma" charset="0"/>
                <a:ea typeface="ＭＳ Ｐゴシック" charset="0"/>
              </a:rPr>
              <a:t>tuple (or EOF -- </a:t>
            </a:r>
            <a:r>
              <a:rPr lang="ja-JP" altLang="en-US" sz="2000" dirty="0">
                <a:latin typeface="Tahoma" charset="0"/>
                <a:ea typeface="ＭＳ Ｐゴシック" charset="0"/>
              </a:rPr>
              <a:t>“</a:t>
            </a:r>
            <a:r>
              <a:rPr lang="en-US" altLang="ja-JP" sz="2000" dirty="0">
                <a:latin typeface="Tahoma" charset="0"/>
                <a:ea typeface="ＭＳ Ｐゴシック" charset="0"/>
              </a:rPr>
              <a:t>End of File</a:t>
            </a:r>
            <a:r>
              <a:rPr lang="ja-JP" altLang="en-US" sz="2000" dirty="0">
                <a:latin typeface="Tahoma" charset="0"/>
                <a:ea typeface="ＭＳ Ｐゴシック" charset="0"/>
              </a:rPr>
              <a:t>”</a:t>
            </a:r>
            <a:r>
              <a:rPr lang="en-US" altLang="ja-JP" sz="2000" dirty="0">
                <a:latin typeface="Tahoma" charset="0"/>
                <a:ea typeface="ＭＳ Ｐゴシック" charset="0"/>
              </a:rPr>
              <a:t> -- if no tuples remain)</a:t>
            </a:r>
            <a:endParaRPr lang="en-US" altLang="ja-JP" sz="2000" dirty="0">
              <a:latin typeface="Lucida Sans Typewriter" charset="0"/>
              <a:ea typeface="ＭＳ Ｐゴシック" charset="0"/>
            </a:endParaRPr>
          </a:p>
          <a:p>
            <a:pPr>
              <a:lnSpc>
                <a:spcPct val="90000"/>
              </a:lnSpc>
            </a:pPr>
            <a:r>
              <a:rPr lang="en-US" sz="2000" dirty="0">
                <a:latin typeface="Lucida Sans Typewriter" charset="0"/>
                <a:ea typeface="ＭＳ Ｐゴシック" charset="0"/>
                <a:cs typeface="ＭＳ Ｐゴシック" charset="0"/>
              </a:rPr>
              <a:t>close()</a:t>
            </a:r>
            <a:r>
              <a:rPr lang="en-US" sz="2000" dirty="0">
                <a:latin typeface="Tahoma" charset="0"/>
                <a:ea typeface="ＭＳ Ｐゴシック" charset="0"/>
                <a:cs typeface="ＭＳ Ｐゴシック" charset="0"/>
              </a:rPr>
              <a:t>: </a:t>
            </a:r>
          </a:p>
          <a:p>
            <a:pPr lvl="1">
              <a:lnSpc>
                <a:spcPct val="90000"/>
              </a:lnSpc>
            </a:pPr>
            <a:r>
              <a:rPr lang="en-US" sz="2000" dirty="0" smtClean="0">
                <a:latin typeface="Tahoma" charset="0"/>
                <a:ea typeface="ＭＳ Ｐゴシック" charset="0"/>
              </a:rPr>
              <a:t>call close() on child</a:t>
            </a:r>
          </a:p>
          <a:p>
            <a:pPr lvl="1">
              <a:lnSpc>
                <a:spcPct val="90000"/>
              </a:lnSpc>
            </a:pPr>
            <a:r>
              <a:rPr lang="en-US" sz="2000" dirty="0" smtClean="0">
                <a:latin typeface="Tahoma" charset="0"/>
                <a:ea typeface="ＭＳ Ｐゴシック" charset="0"/>
              </a:rPr>
              <a:t>clean up internal state</a:t>
            </a:r>
          </a:p>
          <a:p>
            <a:pPr lvl="1">
              <a:lnSpc>
                <a:spcPct val="90000"/>
              </a:lnSpc>
            </a:pPr>
            <a:endParaRPr lang="en-US" sz="2000" dirty="0">
              <a:latin typeface="Tahoma" charset="0"/>
              <a:ea typeface="ＭＳ Ｐゴシック" charset="0"/>
            </a:endParaRPr>
          </a:p>
          <a:p>
            <a:pPr>
              <a:lnSpc>
                <a:spcPct val="90000"/>
              </a:lnSpc>
            </a:pPr>
            <a:endParaRPr lang="en-US" sz="2000" dirty="0">
              <a:latin typeface="Tahoma" charset="0"/>
              <a:ea typeface="ＭＳ Ｐゴシック" charset="0"/>
              <a:cs typeface="ＭＳ Ｐゴシック" charset="0"/>
            </a:endParaRPr>
          </a:p>
        </p:txBody>
      </p:sp>
      <p:sp>
        <p:nvSpPr>
          <p:cNvPr id="3584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CF0E30"/>
                </a:solidFill>
                <a:latin typeface="Book Antiqua" charset="0"/>
                <a:ea typeface="ＭＳ Ｐゴシック" charset="0"/>
                <a:cs typeface="ＭＳ Ｐゴシック" charset="0"/>
              </a:defRPr>
            </a:lvl1pPr>
            <a:lvl2pPr marL="742950" indent="-285750" eaLnBrk="0" hangingPunct="0">
              <a:defRPr sz="2400">
                <a:solidFill>
                  <a:srgbClr val="CF0E30"/>
                </a:solidFill>
                <a:latin typeface="Book Antiqua" charset="0"/>
                <a:ea typeface="ＭＳ Ｐゴシック" charset="0"/>
              </a:defRPr>
            </a:lvl2pPr>
            <a:lvl3pPr marL="1143000" indent="-228600" eaLnBrk="0" hangingPunct="0">
              <a:defRPr sz="2400">
                <a:solidFill>
                  <a:srgbClr val="CF0E30"/>
                </a:solidFill>
                <a:latin typeface="Book Antiqua" charset="0"/>
                <a:ea typeface="ＭＳ Ｐゴシック" charset="0"/>
              </a:defRPr>
            </a:lvl3pPr>
            <a:lvl4pPr marL="1600200" indent="-228600" eaLnBrk="0" hangingPunct="0">
              <a:defRPr sz="2400">
                <a:solidFill>
                  <a:srgbClr val="CF0E30"/>
                </a:solidFill>
                <a:latin typeface="Book Antiqua" charset="0"/>
                <a:ea typeface="ＭＳ Ｐゴシック" charset="0"/>
              </a:defRPr>
            </a:lvl4pPr>
            <a:lvl5pPr marL="2057400" indent="-228600" eaLnBrk="0" hangingPunct="0">
              <a:defRPr sz="24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24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24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24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2400">
                <a:solidFill>
                  <a:srgbClr val="CF0E30"/>
                </a:solidFill>
                <a:latin typeface="Book Antiqua" charset="0"/>
                <a:ea typeface="ＭＳ Ｐゴシック" charset="0"/>
              </a:defRPr>
            </a:lvl9pPr>
          </a:lstStyle>
          <a:p>
            <a:endParaRPr lang="en-US" sz="1200">
              <a:solidFill>
                <a:schemeClr val="tx1"/>
              </a:solidFill>
              <a:latin typeface="Times New Roman" charset="0"/>
            </a:endParaRPr>
          </a:p>
          <a:p>
            <a:endParaRPr lang="en-US" sz="1200">
              <a:solidFill>
                <a:schemeClr val="tx2"/>
              </a:solidFill>
              <a:latin typeface="Times New Roman" charset="0"/>
            </a:endParaRPr>
          </a:p>
        </p:txBody>
      </p:sp>
      <p:sp>
        <p:nvSpPr>
          <p:cNvPr id="35844" name="Text Box 4"/>
          <p:cNvSpPr txBox="1">
            <a:spLocks noChangeArrowheads="1"/>
          </p:cNvSpPr>
          <p:nvPr/>
        </p:nvSpPr>
        <p:spPr bwMode="auto">
          <a:xfrm>
            <a:off x="4573033" y="891002"/>
            <a:ext cx="4368504" cy="2142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rgbClr val="CF0E30"/>
                </a:solidFill>
                <a:latin typeface="Book Antiqua" charset="0"/>
                <a:ea typeface="ＭＳ Ｐゴシック" charset="0"/>
                <a:cs typeface="ＭＳ Ｐゴシック" charset="0"/>
              </a:defRPr>
            </a:lvl1pPr>
            <a:lvl2pPr marL="742950" indent="-285750" eaLnBrk="0" hangingPunct="0">
              <a:defRPr sz="2400">
                <a:solidFill>
                  <a:srgbClr val="CF0E30"/>
                </a:solidFill>
                <a:latin typeface="Book Antiqua" charset="0"/>
                <a:ea typeface="ＭＳ Ｐゴシック" charset="0"/>
              </a:defRPr>
            </a:lvl2pPr>
            <a:lvl3pPr marL="1143000" indent="-228600" eaLnBrk="0" hangingPunct="0">
              <a:defRPr sz="2400">
                <a:solidFill>
                  <a:srgbClr val="CF0E30"/>
                </a:solidFill>
                <a:latin typeface="Book Antiqua" charset="0"/>
                <a:ea typeface="ＭＳ Ｐゴシック" charset="0"/>
              </a:defRPr>
            </a:lvl3pPr>
            <a:lvl4pPr marL="1600200" indent="-228600" eaLnBrk="0" hangingPunct="0">
              <a:defRPr sz="2400">
                <a:solidFill>
                  <a:srgbClr val="CF0E30"/>
                </a:solidFill>
                <a:latin typeface="Book Antiqua" charset="0"/>
                <a:ea typeface="ＭＳ Ｐゴシック" charset="0"/>
              </a:defRPr>
            </a:lvl4pPr>
            <a:lvl5pPr marL="2057400" indent="-228600" eaLnBrk="0" hangingPunct="0">
              <a:defRPr sz="24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24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24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24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2400">
                <a:solidFill>
                  <a:srgbClr val="CF0E30"/>
                </a:solidFill>
                <a:latin typeface="Book Antiqua" charset="0"/>
                <a:ea typeface="ＭＳ Ｐゴシック" charset="0"/>
              </a:defRPr>
            </a:lvl9pPr>
          </a:lstStyle>
          <a:p>
            <a:pPr>
              <a:lnSpc>
                <a:spcPct val="90000"/>
              </a:lnSpc>
              <a:spcBef>
                <a:spcPct val="20000"/>
              </a:spcBef>
            </a:pPr>
            <a:r>
              <a:rPr lang="en-US" sz="1800" dirty="0">
                <a:solidFill>
                  <a:schemeClr val="tx1"/>
                </a:solidFill>
                <a:latin typeface="Lucida Sans Typewriter" charset="0"/>
              </a:rPr>
              <a:t>class </a:t>
            </a:r>
            <a:r>
              <a:rPr lang="en-US" sz="1800" dirty="0" smtClean="0">
                <a:solidFill>
                  <a:schemeClr val="tx1"/>
                </a:solidFill>
                <a:latin typeface="Lucida Sans Typewriter" charset="0"/>
              </a:rPr>
              <a:t>Scan </a:t>
            </a:r>
            <a:r>
              <a:rPr lang="en-US" sz="1800" dirty="0">
                <a:solidFill>
                  <a:schemeClr val="tx1"/>
                </a:solidFill>
                <a:latin typeface="Lucida Sans Typewriter" charset="0"/>
              </a:rPr>
              <a:t>extends iterator {</a:t>
            </a:r>
            <a:br>
              <a:rPr lang="en-US" sz="1800" dirty="0">
                <a:solidFill>
                  <a:schemeClr val="tx1"/>
                </a:solidFill>
                <a:latin typeface="Lucida Sans Typewriter" charset="0"/>
              </a:rPr>
            </a:br>
            <a:r>
              <a:rPr lang="en-US" sz="1800" dirty="0">
                <a:solidFill>
                  <a:schemeClr val="tx1"/>
                </a:solidFill>
                <a:latin typeface="Lucida Sans Typewriter" charset="0"/>
              </a:rPr>
              <a:t>   void </a:t>
            </a:r>
            <a:r>
              <a:rPr lang="en-US" sz="1800" dirty="0" err="1">
                <a:solidFill>
                  <a:schemeClr val="tx1"/>
                </a:solidFill>
                <a:latin typeface="Lucida Sans Typewriter" charset="0"/>
              </a:rPr>
              <a:t>init</a:t>
            </a:r>
            <a:r>
              <a:rPr lang="en-US" sz="1800" dirty="0">
                <a:solidFill>
                  <a:schemeClr val="tx1"/>
                </a:solidFill>
                <a:latin typeface="Lucida Sans Typewriter" charset="0"/>
              </a:rPr>
              <a:t>();</a:t>
            </a:r>
            <a:br>
              <a:rPr lang="en-US" sz="1800" dirty="0">
                <a:solidFill>
                  <a:schemeClr val="tx1"/>
                </a:solidFill>
                <a:latin typeface="Lucida Sans Typewriter" charset="0"/>
              </a:rPr>
            </a:br>
            <a:r>
              <a:rPr lang="en-US" sz="1800" dirty="0">
                <a:solidFill>
                  <a:schemeClr val="tx1"/>
                </a:solidFill>
                <a:latin typeface="Lucida Sans Typewriter" charset="0"/>
              </a:rPr>
              <a:t>   tuple next();</a:t>
            </a:r>
            <a:br>
              <a:rPr lang="en-US" sz="1800" dirty="0">
                <a:solidFill>
                  <a:schemeClr val="tx1"/>
                </a:solidFill>
                <a:latin typeface="Lucida Sans Typewriter" charset="0"/>
              </a:rPr>
            </a:br>
            <a:r>
              <a:rPr lang="en-US" sz="1800" dirty="0">
                <a:solidFill>
                  <a:schemeClr val="tx1"/>
                </a:solidFill>
                <a:latin typeface="Lucida Sans Typewriter" charset="0"/>
              </a:rPr>
              <a:t>   void close();</a:t>
            </a:r>
          </a:p>
          <a:p>
            <a:pPr>
              <a:lnSpc>
                <a:spcPct val="90000"/>
              </a:lnSpc>
              <a:spcBef>
                <a:spcPct val="20000"/>
              </a:spcBef>
            </a:pPr>
            <a:r>
              <a:rPr lang="en-US" sz="1800" dirty="0">
                <a:solidFill>
                  <a:schemeClr val="tx1"/>
                </a:solidFill>
                <a:latin typeface="Lucida Sans Typewriter" charset="0"/>
              </a:rPr>
              <a:t>   List&lt;Attribute&gt; </a:t>
            </a:r>
            <a:r>
              <a:rPr lang="en-US" sz="1800" dirty="0" err="1">
                <a:solidFill>
                  <a:schemeClr val="tx1"/>
                </a:solidFill>
                <a:latin typeface="Lucida Sans Typewriter" charset="0"/>
              </a:rPr>
              <a:t>proj_list</a:t>
            </a:r>
            <a:r>
              <a:rPr lang="en-US" sz="1800" dirty="0">
                <a:solidFill>
                  <a:schemeClr val="tx1"/>
                </a:solidFill>
                <a:latin typeface="Lucida Sans Typewriter" charset="0"/>
              </a:rPr>
              <a:t>; </a:t>
            </a:r>
            <a:br>
              <a:rPr lang="en-US" sz="1800" dirty="0">
                <a:solidFill>
                  <a:schemeClr val="tx1"/>
                </a:solidFill>
                <a:latin typeface="Lucida Sans Typewriter" charset="0"/>
              </a:rPr>
            </a:br>
            <a:r>
              <a:rPr lang="en-US" sz="1800" dirty="0">
                <a:solidFill>
                  <a:schemeClr val="tx1"/>
                </a:solidFill>
                <a:latin typeface="Lucida Sans Typewriter" charset="0"/>
              </a:rPr>
              <a:t>   iterator inputs[1];</a:t>
            </a:r>
            <a:br>
              <a:rPr lang="en-US" sz="1800" dirty="0">
                <a:solidFill>
                  <a:schemeClr val="tx1"/>
                </a:solidFill>
                <a:latin typeface="Lucida Sans Typewriter" charset="0"/>
              </a:rPr>
            </a:br>
            <a:r>
              <a:rPr lang="en-US" sz="1800" dirty="0" smtClean="0">
                <a:solidFill>
                  <a:schemeClr val="tx1"/>
                </a:solidFill>
                <a:latin typeface="Lucida Sans Typewriter" charset="0"/>
              </a:rPr>
              <a:t>}</a:t>
            </a:r>
            <a:br>
              <a:rPr lang="en-US" sz="1800" dirty="0" smtClean="0">
                <a:solidFill>
                  <a:schemeClr val="tx1"/>
                </a:solidFill>
                <a:latin typeface="Lucida Sans Typewriter" charset="0"/>
              </a:rPr>
            </a:br>
            <a:endParaRPr lang="en-US" sz="1800" b="1" dirty="0">
              <a:solidFill>
                <a:schemeClr val="tx1"/>
              </a:solidFill>
              <a:latin typeface="Lucida Sans Typewriter" charset="0"/>
            </a:endParaRPr>
          </a:p>
        </p:txBody>
      </p:sp>
    </p:spTree>
    <p:extLst>
      <p:ext uri="{BB962C8B-B14F-4D97-AF65-F5344CB8AC3E}">
        <p14:creationId xmlns:p14="http://schemas.microsoft.com/office/powerpoint/2010/main" val="39333875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a:xfrm>
            <a:off x="167741" y="0"/>
            <a:ext cx="7772400" cy="1143000"/>
          </a:xfrm>
        </p:spPr>
        <p:txBody>
          <a:bodyPr/>
          <a:lstStyle/>
          <a:p>
            <a:r>
              <a:rPr lang="en-US" dirty="0" smtClean="0">
                <a:cs typeface="Osaka" pitchFamily="-84" charset="-128"/>
              </a:rPr>
              <a:t>Streaming through </a:t>
            </a:r>
            <a:r>
              <a:rPr lang="en-US" dirty="0">
                <a:cs typeface="Osaka" pitchFamily="-84" charset="-128"/>
              </a:rPr>
              <a:t>RAM</a:t>
            </a:r>
          </a:p>
        </p:txBody>
      </p:sp>
      <p:sp>
        <p:nvSpPr>
          <p:cNvPr id="21509" name="Rectangle 3"/>
          <p:cNvSpPr>
            <a:spLocks noGrp="1" noChangeArrowheads="1"/>
          </p:cNvSpPr>
          <p:nvPr>
            <p:ph type="body" idx="1"/>
          </p:nvPr>
        </p:nvSpPr>
        <p:spPr>
          <a:xfrm>
            <a:off x="673930" y="1085129"/>
            <a:ext cx="8327196" cy="3352800"/>
          </a:xfrm>
        </p:spPr>
        <p:txBody>
          <a:bodyPr anchor="t"/>
          <a:lstStyle/>
          <a:p>
            <a:pPr>
              <a:lnSpc>
                <a:spcPct val="90000"/>
              </a:lnSpc>
            </a:pPr>
            <a:r>
              <a:rPr lang="en-US" sz="2000" dirty="0" smtClean="0">
                <a:cs typeface="Osaka" pitchFamily="-84" charset="-128"/>
              </a:rPr>
              <a:t>How </a:t>
            </a:r>
            <a:r>
              <a:rPr lang="en-US" sz="2000" smtClean="0">
                <a:cs typeface="Osaka" pitchFamily="-84" charset="-128"/>
              </a:rPr>
              <a:t>to transform input tuples (on Disk) to output tuples (on Disk)?</a:t>
            </a:r>
            <a:endParaRPr lang="en-US" sz="2000" dirty="0" smtClean="0">
              <a:cs typeface="Osaka" pitchFamily="-84" charset="-128"/>
            </a:endParaRPr>
          </a:p>
          <a:p>
            <a:pPr>
              <a:lnSpc>
                <a:spcPct val="90000"/>
              </a:lnSpc>
            </a:pPr>
            <a:r>
              <a:rPr lang="en-US" sz="2000" dirty="0" smtClean="0">
                <a:cs typeface="Osaka" pitchFamily="-84" charset="-128"/>
              </a:rPr>
              <a:t>Simple </a:t>
            </a:r>
            <a:r>
              <a:rPr lang="en-US" sz="2000" dirty="0">
                <a:cs typeface="Osaka" pitchFamily="-84" charset="-128"/>
              </a:rPr>
              <a:t>case</a:t>
            </a:r>
            <a:r>
              <a:rPr lang="en-US" sz="2000" dirty="0" smtClean="0">
                <a:cs typeface="Osaka" pitchFamily="-84" charset="-128"/>
              </a:rPr>
              <a:t>: “Map”</a:t>
            </a:r>
            <a:r>
              <a:rPr lang="en-US" sz="2000" dirty="0">
                <a:cs typeface="Osaka" pitchFamily="-84" charset="-128"/>
              </a:rPr>
              <a:t>. (</a:t>
            </a:r>
            <a:r>
              <a:rPr lang="en-US" sz="2000" dirty="0" smtClean="0">
                <a:cs typeface="Osaka" pitchFamily="-84" charset="-128"/>
              </a:rPr>
              <a:t>assume many </a:t>
            </a:r>
            <a:r>
              <a:rPr lang="en-US" sz="2000" dirty="0">
                <a:solidFill>
                  <a:srgbClr val="800000"/>
                </a:solidFill>
                <a:cs typeface="Osaka" pitchFamily="-84" charset="-128"/>
              </a:rPr>
              <a:t>records</a:t>
            </a:r>
            <a:r>
              <a:rPr lang="en-US" sz="2000" dirty="0">
                <a:cs typeface="Osaka" pitchFamily="-84" charset="-128"/>
              </a:rPr>
              <a:t> </a:t>
            </a:r>
            <a:r>
              <a:rPr lang="en-US" sz="2000" dirty="0" smtClean="0">
                <a:cs typeface="Osaka" pitchFamily="-84" charset="-128"/>
              </a:rPr>
              <a:t>per </a:t>
            </a:r>
            <a:r>
              <a:rPr lang="en-US" sz="2000" dirty="0">
                <a:cs typeface="Osaka" pitchFamily="-84" charset="-128"/>
              </a:rPr>
              <a:t>disk </a:t>
            </a:r>
            <a:r>
              <a:rPr lang="en-US" sz="2000" dirty="0" smtClean="0">
                <a:solidFill>
                  <a:srgbClr val="800000"/>
                </a:solidFill>
                <a:cs typeface="Osaka" pitchFamily="-84" charset="-128"/>
              </a:rPr>
              <a:t>page</a:t>
            </a:r>
            <a:r>
              <a:rPr lang="en-US" sz="2000" dirty="0" smtClean="0">
                <a:cs typeface="Osaka" pitchFamily="-84" charset="-128"/>
              </a:rPr>
              <a:t>)</a:t>
            </a:r>
          </a:p>
          <a:p>
            <a:pPr lvl="1">
              <a:lnSpc>
                <a:spcPct val="90000"/>
              </a:lnSpc>
            </a:pPr>
            <a:r>
              <a:rPr lang="en-US" sz="2000" dirty="0" smtClean="0">
                <a:cs typeface="Osaka" pitchFamily="-84" charset="-128"/>
              </a:rPr>
              <a:t>Goal: Compute </a:t>
            </a:r>
            <a:r>
              <a:rPr lang="en-US" sz="2000" i="1" dirty="0" err="1">
                <a:cs typeface="Osaka" pitchFamily="-84" charset="-128"/>
              </a:rPr>
              <a:t>f(x</a:t>
            </a:r>
            <a:r>
              <a:rPr lang="en-US" sz="2000" i="1" dirty="0">
                <a:cs typeface="Osaka" pitchFamily="-84" charset="-128"/>
              </a:rPr>
              <a:t>)</a:t>
            </a:r>
            <a:r>
              <a:rPr lang="en-US" sz="2000" dirty="0">
                <a:cs typeface="Osaka" pitchFamily="-84" charset="-128"/>
              </a:rPr>
              <a:t> for each</a:t>
            </a:r>
            <a:r>
              <a:rPr lang="en-US" sz="2000" dirty="0" smtClean="0">
                <a:cs typeface="Osaka" pitchFamily="-84" charset="-128"/>
              </a:rPr>
              <a:t> record</a:t>
            </a:r>
            <a:r>
              <a:rPr lang="en-US" sz="2000" dirty="0">
                <a:cs typeface="Osaka" pitchFamily="-84" charset="-128"/>
              </a:rPr>
              <a:t>, write</a:t>
            </a:r>
            <a:r>
              <a:rPr lang="en-US" sz="2000" dirty="0" smtClean="0">
                <a:cs typeface="Osaka" pitchFamily="-84" charset="-128"/>
              </a:rPr>
              <a:t> out the result</a:t>
            </a:r>
          </a:p>
          <a:p>
            <a:pPr lvl="1">
              <a:lnSpc>
                <a:spcPct val="90000"/>
              </a:lnSpc>
            </a:pPr>
            <a:r>
              <a:rPr lang="en-US" sz="2000" dirty="0" smtClean="0">
                <a:cs typeface="Osaka" pitchFamily="-84" charset="-128"/>
              </a:rPr>
              <a:t>Challenge: minimize RAM, call read/write rarely</a:t>
            </a:r>
          </a:p>
          <a:p>
            <a:pPr>
              <a:lnSpc>
                <a:spcPct val="90000"/>
              </a:lnSpc>
            </a:pPr>
            <a:r>
              <a:rPr lang="en-US" sz="2000" dirty="0" smtClean="0">
                <a:cs typeface="Osaka" pitchFamily="-84" charset="-128"/>
              </a:rPr>
              <a:t>Approach </a:t>
            </a:r>
          </a:p>
          <a:p>
            <a:pPr lvl="1">
              <a:lnSpc>
                <a:spcPct val="90000"/>
              </a:lnSpc>
            </a:pPr>
            <a:r>
              <a:rPr lang="en-US" sz="2000" dirty="0" smtClean="0">
                <a:cs typeface="Osaka" pitchFamily="-84" charset="-128"/>
              </a:rPr>
              <a:t>Read </a:t>
            </a:r>
            <a:r>
              <a:rPr lang="en-US" sz="2000" dirty="0">
                <a:cs typeface="Osaka" pitchFamily="-84" charset="-128"/>
              </a:rPr>
              <a:t>a</a:t>
            </a:r>
            <a:r>
              <a:rPr lang="en-US" sz="2000" dirty="0" smtClean="0">
                <a:cs typeface="Osaka" pitchFamily="-84" charset="-128"/>
              </a:rPr>
              <a:t> chunk </a:t>
            </a:r>
            <a:r>
              <a:rPr lang="en-US" sz="2000" dirty="0">
                <a:cs typeface="Osaka" pitchFamily="-84" charset="-128"/>
              </a:rPr>
              <a:t>from INPUT to</a:t>
            </a:r>
            <a:r>
              <a:rPr lang="en-US" sz="2000" dirty="0" smtClean="0">
                <a:cs typeface="Osaka" pitchFamily="-84" charset="-128"/>
              </a:rPr>
              <a:t> an </a:t>
            </a:r>
            <a:r>
              <a:rPr lang="en-US" sz="2000" i="1" dirty="0" smtClean="0">
                <a:cs typeface="Osaka" pitchFamily="-84" charset="-128"/>
              </a:rPr>
              <a:t>Input </a:t>
            </a:r>
            <a:r>
              <a:rPr lang="en-US" sz="2000" i="1" dirty="0">
                <a:cs typeface="Osaka" pitchFamily="-84" charset="-128"/>
              </a:rPr>
              <a:t>Buffer</a:t>
            </a:r>
          </a:p>
          <a:p>
            <a:pPr lvl="1">
              <a:lnSpc>
                <a:spcPct val="90000"/>
              </a:lnSpc>
            </a:pPr>
            <a:r>
              <a:rPr lang="en-US" sz="2000" dirty="0">
                <a:cs typeface="Osaka" pitchFamily="-84" charset="-128"/>
              </a:rPr>
              <a:t>Write </a:t>
            </a:r>
            <a:r>
              <a:rPr lang="en-US" sz="2000" i="1" dirty="0" err="1">
                <a:cs typeface="Osaka" pitchFamily="-84" charset="-128"/>
              </a:rPr>
              <a:t>f(x</a:t>
            </a:r>
            <a:r>
              <a:rPr lang="en-US" sz="2000" i="1" dirty="0">
                <a:cs typeface="Osaka" pitchFamily="-84" charset="-128"/>
              </a:rPr>
              <a:t>)</a:t>
            </a:r>
            <a:r>
              <a:rPr lang="en-US" sz="2000" dirty="0">
                <a:cs typeface="Osaka" pitchFamily="-84" charset="-128"/>
              </a:rPr>
              <a:t> for each item to</a:t>
            </a:r>
            <a:r>
              <a:rPr lang="en-US" sz="2000" dirty="0" smtClean="0">
                <a:cs typeface="Osaka" pitchFamily="-84" charset="-128"/>
              </a:rPr>
              <a:t> an </a:t>
            </a:r>
            <a:r>
              <a:rPr lang="en-US" sz="2000" i="1" dirty="0" smtClean="0">
                <a:cs typeface="Osaka" pitchFamily="-84" charset="-128"/>
              </a:rPr>
              <a:t>Output </a:t>
            </a:r>
            <a:r>
              <a:rPr lang="en-US" sz="2000" i="1" dirty="0">
                <a:cs typeface="Osaka" pitchFamily="-84" charset="-128"/>
              </a:rPr>
              <a:t>Buffer</a:t>
            </a:r>
          </a:p>
          <a:p>
            <a:pPr lvl="1">
              <a:lnSpc>
                <a:spcPct val="90000"/>
              </a:lnSpc>
            </a:pPr>
            <a:r>
              <a:rPr lang="en-US" sz="2000" dirty="0">
                <a:cs typeface="Osaka" pitchFamily="-84" charset="-128"/>
              </a:rPr>
              <a:t>When Input Buffer is consumed, read another</a:t>
            </a:r>
            <a:r>
              <a:rPr lang="en-US" sz="2000" dirty="0" smtClean="0">
                <a:cs typeface="Osaka" pitchFamily="-84" charset="-128"/>
              </a:rPr>
              <a:t> chunk</a:t>
            </a:r>
          </a:p>
          <a:p>
            <a:pPr lvl="1">
              <a:lnSpc>
                <a:spcPct val="90000"/>
              </a:lnSpc>
            </a:pPr>
            <a:r>
              <a:rPr lang="en-US" sz="2000" dirty="0">
                <a:cs typeface="Osaka" pitchFamily="-84" charset="-128"/>
              </a:rPr>
              <a:t>When Output Buffer fills, write it to OUTPUT</a:t>
            </a:r>
          </a:p>
          <a:p>
            <a:pPr>
              <a:lnSpc>
                <a:spcPct val="90000"/>
              </a:lnSpc>
            </a:pPr>
            <a:r>
              <a:rPr lang="en-US" sz="2000" dirty="0">
                <a:cs typeface="Osaka" pitchFamily="-84" charset="-128"/>
              </a:rPr>
              <a:t>Reads and Writes are </a:t>
            </a:r>
            <a:r>
              <a:rPr lang="en-US" sz="2000" i="1" dirty="0">
                <a:solidFill>
                  <a:srgbClr val="800000"/>
                </a:solidFill>
                <a:cs typeface="Osaka" pitchFamily="-84" charset="-128"/>
              </a:rPr>
              <a:t>not </a:t>
            </a:r>
            <a:r>
              <a:rPr lang="en-US" sz="2000" dirty="0" smtClean="0">
                <a:solidFill>
                  <a:srgbClr val="800000"/>
                </a:solidFill>
                <a:cs typeface="Osaka" pitchFamily="-84" charset="-128"/>
              </a:rPr>
              <a:t>coordinated</a:t>
            </a:r>
            <a:r>
              <a:rPr lang="en-US" sz="2000" dirty="0" smtClean="0">
                <a:cs typeface="Osaka" pitchFamily="-84" charset="-128"/>
              </a:rPr>
              <a:t> (i.e., not in lockstep)</a:t>
            </a:r>
            <a:endParaRPr lang="en-US" sz="2000" dirty="0">
              <a:cs typeface="Osaka" pitchFamily="-84" charset="-128"/>
            </a:endParaRPr>
          </a:p>
          <a:p>
            <a:pPr lvl="1">
              <a:lnSpc>
                <a:spcPct val="90000"/>
              </a:lnSpc>
            </a:pPr>
            <a:r>
              <a:rPr lang="en-US" sz="2000" dirty="0">
                <a:cs typeface="Osaka" pitchFamily="-84" charset="-128"/>
              </a:rPr>
              <a:t>E.g., if </a:t>
            </a:r>
            <a:r>
              <a:rPr lang="en-US" sz="2000" dirty="0" err="1">
                <a:cs typeface="Osaka" pitchFamily="-84" charset="-128"/>
              </a:rPr>
              <a:t>f</a:t>
            </a:r>
            <a:r>
              <a:rPr lang="en-US" sz="2000" dirty="0">
                <a:cs typeface="Osaka" pitchFamily="-84" charset="-128"/>
              </a:rPr>
              <a:t>() is Compress(), you read many</a:t>
            </a:r>
            <a:r>
              <a:rPr lang="en-US" sz="2000" dirty="0" smtClean="0">
                <a:cs typeface="Osaka" pitchFamily="-84" charset="-128"/>
              </a:rPr>
              <a:t> chunks per </a:t>
            </a:r>
            <a:r>
              <a:rPr lang="en-US" sz="2000" dirty="0">
                <a:cs typeface="Osaka" pitchFamily="-84" charset="-128"/>
              </a:rPr>
              <a:t>write.</a:t>
            </a:r>
          </a:p>
          <a:p>
            <a:pPr lvl="1">
              <a:lnSpc>
                <a:spcPct val="90000"/>
              </a:lnSpc>
            </a:pPr>
            <a:r>
              <a:rPr lang="en-US" sz="2000" dirty="0">
                <a:cs typeface="Osaka" pitchFamily="-84" charset="-128"/>
              </a:rPr>
              <a:t>E.g., if </a:t>
            </a:r>
            <a:r>
              <a:rPr lang="en-US" sz="2000" dirty="0" err="1">
                <a:cs typeface="Osaka" pitchFamily="-84" charset="-128"/>
              </a:rPr>
              <a:t>f</a:t>
            </a:r>
            <a:r>
              <a:rPr lang="en-US" sz="2000" dirty="0">
                <a:cs typeface="Osaka" pitchFamily="-84" charset="-128"/>
              </a:rPr>
              <a:t>() is </a:t>
            </a:r>
            <a:r>
              <a:rPr lang="en-US" sz="2000" dirty="0" err="1">
                <a:cs typeface="Osaka" pitchFamily="-84" charset="-128"/>
              </a:rPr>
              <a:t>DeCompress</a:t>
            </a:r>
            <a:r>
              <a:rPr lang="en-US" sz="2000" dirty="0">
                <a:cs typeface="Osaka" pitchFamily="-84" charset="-128"/>
              </a:rPr>
              <a:t>(), you write many</a:t>
            </a:r>
            <a:r>
              <a:rPr lang="en-US" sz="2000" dirty="0" smtClean="0">
                <a:cs typeface="Osaka" pitchFamily="-84" charset="-128"/>
              </a:rPr>
              <a:t> chunks per </a:t>
            </a:r>
            <a:r>
              <a:rPr lang="en-US" sz="2000" dirty="0">
                <a:cs typeface="Osaka" pitchFamily="-84" charset="-128"/>
              </a:rPr>
              <a:t>read.</a:t>
            </a:r>
          </a:p>
        </p:txBody>
      </p:sp>
      <p:sp>
        <p:nvSpPr>
          <p:cNvPr id="21512" name="Rectangle 12"/>
          <p:cNvSpPr>
            <a:spLocks noChangeArrowheads="1"/>
          </p:cNvSpPr>
          <p:nvPr/>
        </p:nvSpPr>
        <p:spPr bwMode="auto">
          <a:xfrm>
            <a:off x="2743200" y="5256213"/>
            <a:ext cx="3733800" cy="1295400"/>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en-US"/>
          </a:p>
        </p:txBody>
      </p:sp>
      <p:sp>
        <p:nvSpPr>
          <p:cNvPr id="21513" name="Rectangle 13"/>
          <p:cNvSpPr>
            <a:spLocks noChangeArrowheads="1"/>
          </p:cNvSpPr>
          <p:nvPr/>
        </p:nvSpPr>
        <p:spPr bwMode="auto">
          <a:xfrm>
            <a:off x="2971800" y="5865813"/>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sp>
        <p:nvSpPr>
          <p:cNvPr id="21514" name="Rectangle 14"/>
          <p:cNvSpPr>
            <a:spLocks noChangeArrowheads="1"/>
          </p:cNvSpPr>
          <p:nvPr/>
        </p:nvSpPr>
        <p:spPr bwMode="auto">
          <a:xfrm>
            <a:off x="5562600" y="5865813"/>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sp>
        <p:nvSpPr>
          <p:cNvPr id="21515" name="Text Box 15"/>
          <p:cNvSpPr txBox="1">
            <a:spLocks noChangeArrowheads="1"/>
          </p:cNvSpPr>
          <p:nvPr/>
        </p:nvSpPr>
        <p:spPr bwMode="auto">
          <a:xfrm>
            <a:off x="4114800" y="5561013"/>
            <a:ext cx="1003300" cy="774700"/>
          </a:xfrm>
          <a:prstGeom prst="rect">
            <a:avLst/>
          </a:prstGeom>
          <a:noFill/>
          <a:ln w="12700">
            <a:solidFill>
              <a:schemeClr val="folHlink"/>
            </a:solidFill>
            <a:miter lim="800000"/>
            <a:headEnd type="none" w="sm" len="sm"/>
            <a:tailEnd type="none" w="sm" len="sm"/>
          </a:ln>
        </p:spPr>
        <p:txBody>
          <a:bodyPr wrap="none">
            <a:prstTxWarp prst="textNoShape">
              <a:avLst/>
            </a:prstTxWarp>
            <a:spAutoFit/>
          </a:bodyPr>
          <a:lstStyle/>
          <a:p>
            <a:pPr algn="ctr"/>
            <a:r>
              <a:rPr lang="en-US" sz="4400" i="1"/>
              <a:t>f(x)</a:t>
            </a:r>
          </a:p>
        </p:txBody>
      </p:sp>
      <p:sp>
        <p:nvSpPr>
          <p:cNvPr id="21516" name="Text Box 16"/>
          <p:cNvSpPr txBox="1">
            <a:spLocks noChangeArrowheads="1"/>
          </p:cNvSpPr>
          <p:nvPr/>
        </p:nvSpPr>
        <p:spPr bwMode="auto">
          <a:xfrm>
            <a:off x="5638800" y="6170613"/>
            <a:ext cx="912813" cy="457200"/>
          </a:xfrm>
          <a:prstGeom prst="rect">
            <a:avLst/>
          </a:prstGeom>
          <a:noFill/>
          <a:ln w="12700">
            <a:noFill/>
            <a:miter lim="800000"/>
            <a:headEnd type="none" w="sm" len="sm"/>
            <a:tailEnd type="none" w="sm" len="sm"/>
          </a:ln>
        </p:spPr>
        <p:txBody>
          <a:bodyPr wrap="none">
            <a:prstTxWarp prst="textNoShape">
              <a:avLst/>
            </a:prstTxWarp>
            <a:spAutoFit/>
          </a:bodyPr>
          <a:lstStyle/>
          <a:p>
            <a:r>
              <a:rPr lang="en-US" sz="2400">
                <a:solidFill>
                  <a:schemeClr val="tx1"/>
                </a:solidFill>
              </a:rPr>
              <a:t>RAM</a:t>
            </a:r>
          </a:p>
        </p:txBody>
      </p:sp>
      <p:sp>
        <p:nvSpPr>
          <p:cNvPr id="21517" name="Text Box 17"/>
          <p:cNvSpPr txBox="1">
            <a:spLocks noChangeArrowheads="1"/>
          </p:cNvSpPr>
          <p:nvPr/>
        </p:nvSpPr>
        <p:spPr bwMode="auto">
          <a:xfrm>
            <a:off x="3017838" y="5307013"/>
            <a:ext cx="744537" cy="581025"/>
          </a:xfrm>
          <a:prstGeom prst="rect">
            <a:avLst/>
          </a:prstGeom>
          <a:noFill/>
          <a:ln w="12700">
            <a:noFill/>
            <a:miter lim="800000"/>
            <a:headEnd type="none" w="sm" len="sm"/>
            <a:tailEnd type="none" w="sm" len="sm"/>
          </a:ln>
        </p:spPr>
        <p:txBody>
          <a:bodyPr wrap="none">
            <a:prstTxWarp prst="textNoShape">
              <a:avLst/>
            </a:prstTxWarp>
            <a:spAutoFit/>
          </a:bodyPr>
          <a:lstStyle/>
          <a:p>
            <a:pPr algn="ctr"/>
            <a:r>
              <a:rPr lang="en-US" sz="1600">
                <a:solidFill>
                  <a:schemeClr val="accent1"/>
                </a:solidFill>
              </a:rPr>
              <a:t>Input</a:t>
            </a:r>
          </a:p>
          <a:p>
            <a:pPr algn="ctr"/>
            <a:r>
              <a:rPr lang="en-US" sz="1600">
                <a:solidFill>
                  <a:schemeClr val="accent1"/>
                </a:solidFill>
              </a:rPr>
              <a:t>Buffer</a:t>
            </a:r>
          </a:p>
        </p:txBody>
      </p:sp>
      <p:sp>
        <p:nvSpPr>
          <p:cNvPr id="21518" name="Text Box 18"/>
          <p:cNvSpPr txBox="1">
            <a:spLocks noChangeArrowheads="1"/>
          </p:cNvSpPr>
          <p:nvPr/>
        </p:nvSpPr>
        <p:spPr bwMode="auto">
          <a:xfrm>
            <a:off x="5568950" y="5307013"/>
            <a:ext cx="842963" cy="581025"/>
          </a:xfrm>
          <a:prstGeom prst="rect">
            <a:avLst/>
          </a:prstGeom>
          <a:noFill/>
          <a:ln w="12700">
            <a:noFill/>
            <a:miter lim="800000"/>
            <a:headEnd type="none" w="sm" len="sm"/>
            <a:tailEnd type="none" w="sm" len="sm"/>
          </a:ln>
        </p:spPr>
        <p:txBody>
          <a:bodyPr wrap="none">
            <a:prstTxWarp prst="textNoShape">
              <a:avLst/>
            </a:prstTxWarp>
            <a:spAutoFit/>
          </a:bodyPr>
          <a:lstStyle/>
          <a:p>
            <a:pPr algn="ctr"/>
            <a:r>
              <a:rPr lang="en-US" sz="1600">
                <a:solidFill>
                  <a:schemeClr val="accent1"/>
                </a:solidFill>
              </a:rPr>
              <a:t>Output</a:t>
            </a:r>
          </a:p>
          <a:p>
            <a:pPr algn="ctr"/>
            <a:r>
              <a:rPr lang="en-US" sz="1600">
                <a:solidFill>
                  <a:schemeClr val="accent1"/>
                </a:solidFill>
              </a:rPr>
              <a:t>Buffer</a:t>
            </a:r>
          </a:p>
        </p:txBody>
      </p:sp>
      <p:cxnSp>
        <p:nvCxnSpPr>
          <p:cNvPr id="21519" name="AutoShape 19"/>
          <p:cNvCxnSpPr>
            <a:cxnSpLocks noChangeShapeType="1"/>
            <a:stCxn id="21528" idx="3"/>
            <a:endCxn id="21513" idx="1"/>
          </p:cNvCxnSpPr>
          <p:nvPr/>
        </p:nvCxnSpPr>
        <p:spPr bwMode="auto">
          <a:xfrm>
            <a:off x="1828800" y="5722938"/>
            <a:ext cx="1143000" cy="295275"/>
          </a:xfrm>
          <a:prstGeom prst="curvedConnector3">
            <a:avLst>
              <a:gd name="adj1" fmla="val 50000"/>
            </a:avLst>
          </a:prstGeom>
          <a:noFill/>
          <a:ln w="28575">
            <a:solidFill>
              <a:schemeClr val="tx1"/>
            </a:solidFill>
            <a:round/>
            <a:headEnd type="none" w="sm" len="sm"/>
            <a:tailEnd type="triangle" w="sm" len="sm"/>
          </a:ln>
        </p:spPr>
      </p:cxnSp>
      <p:cxnSp>
        <p:nvCxnSpPr>
          <p:cNvPr id="21520" name="AutoShape 20"/>
          <p:cNvCxnSpPr>
            <a:cxnSpLocks noChangeShapeType="1"/>
            <a:stCxn id="21513" idx="3"/>
            <a:endCxn id="21515" idx="0"/>
          </p:cNvCxnSpPr>
          <p:nvPr/>
        </p:nvCxnSpPr>
        <p:spPr bwMode="auto">
          <a:xfrm flipV="1">
            <a:off x="3733800" y="5561013"/>
            <a:ext cx="882650" cy="457200"/>
          </a:xfrm>
          <a:prstGeom prst="curvedConnector4">
            <a:avLst>
              <a:gd name="adj1" fmla="val 21583"/>
              <a:gd name="adj2" fmla="val 150000"/>
            </a:avLst>
          </a:prstGeom>
          <a:noFill/>
          <a:ln w="28575">
            <a:solidFill>
              <a:schemeClr val="folHlink"/>
            </a:solidFill>
            <a:round/>
            <a:headEnd type="none" w="sm" len="sm"/>
            <a:tailEnd type="triangle" w="lg" len="med"/>
          </a:ln>
        </p:spPr>
      </p:cxnSp>
      <p:cxnSp>
        <p:nvCxnSpPr>
          <p:cNvPr id="21521" name="AutoShape 21"/>
          <p:cNvCxnSpPr>
            <a:cxnSpLocks noChangeShapeType="1"/>
            <a:stCxn id="21515" idx="2"/>
            <a:endCxn id="21514" idx="1"/>
          </p:cNvCxnSpPr>
          <p:nvPr/>
        </p:nvCxnSpPr>
        <p:spPr bwMode="auto">
          <a:xfrm rot="5400000" flipH="1" flipV="1">
            <a:off x="4930775" y="5703888"/>
            <a:ext cx="317500" cy="946150"/>
          </a:xfrm>
          <a:prstGeom prst="curvedConnector4">
            <a:avLst>
              <a:gd name="adj1" fmla="val -72000"/>
              <a:gd name="adj2" fmla="val 76509"/>
            </a:avLst>
          </a:prstGeom>
          <a:noFill/>
          <a:ln w="28575">
            <a:solidFill>
              <a:schemeClr val="folHlink"/>
            </a:solidFill>
            <a:round/>
            <a:headEnd type="none" w="sm" len="sm"/>
            <a:tailEnd type="triangle" w="lg" len="med"/>
          </a:ln>
        </p:spPr>
      </p:cxnSp>
      <p:cxnSp>
        <p:nvCxnSpPr>
          <p:cNvPr id="21522" name="AutoShape 22"/>
          <p:cNvCxnSpPr>
            <a:cxnSpLocks noChangeShapeType="1"/>
            <a:stCxn id="21514" idx="3"/>
          </p:cNvCxnSpPr>
          <p:nvPr/>
        </p:nvCxnSpPr>
        <p:spPr bwMode="auto">
          <a:xfrm flipV="1">
            <a:off x="6324600" y="5748440"/>
            <a:ext cx="1067373" cy="269773"/>
          </a:xfrm>
          <a:prstGeom prst="curvedConnector3">
            <a:avLst>
              <a:gd name="adj1" fmla="val 50000"/>
            </a:avLst>
          </a:prstGeom>
          <a:noFill/>
          <a:ln w="28575">
            <a:solidFill>
              <a:schemeClr val="tx1"/>
            </a:solidFill>
            <a:round/>
            <a:headEnd type="none" w="sm" len="sm"/>
            <a:tailEnd type="triangle" w="sm" len="sm"/>
          </a:ln>
        </p:spPr>
      </p:cxnSp>
      <p:sp>
        <p:nvSpPr>
          <p:cNvPr id="21523" name="Text Box 23"/>
          <p:cNvSpPr txBox="1">
            <a:spLocks noChangeArrowheads="1"/>
          </p:cNvSpPr>
          <p:nvPr/>
        </p:nvSpPr>
        <p:spPr bwMode="auto">
          <a:xfrm>
            <a:off x="7620000" y="5713413"/>
            <a:ext cx="1031875" cy="336550"/>
          </a:xfrm>
          <a:prstGeom prst="rect">
            <a:avLst/>
          </a:prstGeom>
          <a:noFill/>
          <a:ln w="12700">
            <a:noFill/>
            <a:miter lim="800000"/>
            <a:headEnd type="none" w="sm" len="sm"/>
            <a:tailEnd type="none" w="sm" len="sm"/>
          </a:ln>
        </p:spPr>
        <p:txBody>
          <a:bodyPr wrap="none">
            <a:prstTxWarp prst="textNoShape">
              <a:avLst/>
            </a:prstTxWarp>
            <a:spAutoFit/>
          </a:bodyPr>
          <a:lstStyle/>
          <a:p>
            <a:r>
              <a:rPr lang="en-US" sz="1600">
                <a:solidFill>
                  <a:schemeClr val="bg1"/>
                </a:solidFill>
              </a:rPr>
              <a:t>OUTPUT</a:t>
            </a:r>
          </a:p>
        </p:txBody>
      </p:sp>
      <p:sp>
        <p:nvSpPr>
          <p:cNvPr id="21524" name="Text Box 24"/>
          <p:cNvSpPr txBox="1">
            <a:spLocks noChangeArrowheads="1"/>
          </p:cNvSpPr>
          <p:nvPr/>
        </p:nvSpPr>
        <p:spPr bwMode="auto">
          <a:xfrm>
            <a:off x="762000" y="5637213"/>
            <a:ext cx="827088" cy="336550"/>
          </a:xfrm>
          <a:prstGeom prst="rect">
            <a:avLst/>
          </a:prstGeom>
          <a:noFill/>
          <a:ln w="12700">
            <a:noFill/>
            <a:miter lim="800000"/>
            <a:headEnd type="none" w="sm" len="sm"/>
            <a:tailEnd type="none" w="sm" len="sm"/>
          </a:ln>
        </p:spPr>
        <p:txBody>
          <a:bodyPr wrap="none">
            <a:prstTxWarp prst="textNoShape">
              <a:avLst/>
            </a:prstTxWarp>
            <a:spAutoFit/>
          </a:bodyPr>
          <a:lstStyle/>
          <a:p>
            <a:r>
              <a:rPr lang="en-US" sz="1600">
                <a:solidFill>
                  <a:schemeClr val="bg1"/>
                </a:solidFill>
              </a:rPr>
              <a:t>INPUT</a:t>
            </a:r>
          </a:p>
        </p:txBody>
      </p:sp>
      <p:grpSp>
        <p:nvGrpSpPr>
          <p:cNvPr id="19" name="Group 18"/>
          <p:cNvGrpSpPr/>
          <p:nvPr/>
        </p:nvGrpSpPr>
        <p:grpSpPr>
          <a:xfrm>
            <a:off x="7418301" y="5306580"/>
            <a:ext cx="1332780" cy="1005986"/>
            <a:chOff x="6978233" y="4627539"/>
            <a:chExt cx="1332780" cy="1005986"/>
          </a:xfrm>
        </p:grpSpPr>
        <p:sp>
          <p:nvSpPr>
            <p:cNvPr id="20" name="Magnetic Disk 19"/>
            <p:cNvSpPr/>
            <p:nvPr/>
          </p:nvSpPr>
          <p:spPr bwMode="auto">
            <a:xfrm>
              <a:off x="6978233" y="4627539"/>
              <a:ext cx="1332780" cy="1005986"/>
            </a:xfrm>
            <a:prstGeom prst="flowChartMagneticDisk">
              <a:avLst/>
            </a:prstGeom>
            <a:solidFill>
              <a:srgbClr val="FF9966"/>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kumimoji="0" lang="en-US" sz="1200" b="0" i="0" u="none" strike="noStrike" cap="none" normalizeH="0" baseline="0" smtClean="0">
                <a:ln>
                  <a:noFill/>
                </a:ln>
                <a:solidFill>
                  <a:srgbClr val="000000"/>
                </a:solidFill>
                <a:effectLst/>
                <a:latin typeface="Arial" charset="0"/>
              </a:endParaRPr>
            </a:p>
          </p:txBody>
        </p:sp>
        <p:sp>
          <p:nvSpPr>
            <p:cNvPr id="21" name="Rectangle 21"/>
            <p:cNvSpPr>
              <a:spLocks noChangeArrowheads="1"/>
            </p:cNvSpPr>
            <p:nvPr/>
          </p:nvSpPr>
          <p:spPr bwMode="auto">
            <a:xfrm>
              <a:off x="7270497" y="5063236"/>
              <a:ext cx="711200"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800" b="1" dirty="0">
                  <a:solidFill>
                    <a:schemeClr val="tx1"/>
                  </a:solidFill>
                  <a:latin typeface="Bookman Old Style" charset="0"/>
                </a:rPr>
                <a:t>Disk</a:t>
              </a:r>
            </a:p>
          </p:txBody>
        </p:sp>
      </p:grpSp>
      <p:grpSp>
        <p:nvGrpSpPr>
          <p:cNvPr id="22" name="Group 21"/>
          <p:cNvGrpSpPr/>
          <p:nvPr/>
        </p:nvGrpSpPr>
        <p:grpSpPr>
          <a:xfrm>
            <a:off x="502935" y="5205981"/>
            <a:ext cx="1332780" cy="1005986"/>
            <a:chOff x="6978233" y="4627539"/>
            <a:chExt cx="1332780" cy="1005986"/>
          </a:xfrm>
        </p:grpSpPr>
        <p:sp>
          <p:nvSpPr>
            <p:cNvPr id="23" name="Magnetic Disk 22"/>
            <p:cNvSpPr/>
            <p:nvPr/>
          </p:nvSpPr>
          <p:spPr bwMode="auto">
            <a:xfrm>
              <a:off x="6978233" y="4627539"/>
              <a:ext cx="1332780" cy="1005986"/>
            </a:xfrm>
            <a:prstGeom prst="flowChartMagneticDisk">
              <a:avLst/>
            </a:prstGeom>
            <a:solidFill>
              <a:srgbClr val="FF9966"/>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kumimoji="0" lang="en-US" sz="1200" b="0" i="0" u="none" strike="noStrike" cap="none" normalizeH="0" baseline="0" smtClean="0">
                <a:ln>
                  <a:noFill/>
                </a:ln>
                <a:solidFill>
                  <a:srgbClr val="000000"/>
                </a:solidFill>
                <a:effectLst/>
                <a:latin typeface="Arial" charset="0"/>
              </a:endParaRPr>
            </a:p>
          </p:txBody>
        </p:sp>
        <p:sp>
          <p:nvSpPr>
            <p:cNvPr id="24" name="Rectangle 21"/>
            <p:cNvSpPr>
              <a:spLocks noChangeArrowheads="1"/>
            </p:cNvSpPr>
            <p:nvPr/>
          </p:nvSpPr>
          <p:spPr bwMode="auto">
            <a:xfrm>
              <a:off x="7270497" y="5063236"/>
              <a:ext cx="711200"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800" b="1" dirty="0">
                  <a:solidFill>
                    <a:schemeClr val="tx1"/>
                  </a:solidFill>
                  <a:latin typeface="Bookman Old Style" charset="0"/>
                </a:rPr>
                <a:t>Disk</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9">
                                            <p:txEl>
                                              <p:pRg st="9" end="9"/>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09">
                                            <p:txEl>
                                              <p:pRg st="10" end="1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50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Rendezvous</a:t>
            </a:r>
            <a:endParaRPr lang="en-US" dirty="0"/>
          </a:p>
        </p:txBody>
      </p:sp>
      <p:sp>
        <p:nvSpPr>
          <p:cNvPr id="3" name="Content Placeholder 2"/>
          <p:cNvSpPr>
            <a:spLocks noGrp="1"/>
          </p:cNvSpPr>
          <p:nvPr>
            <p:ph idx="1"/>
          </p:nvPr>
        </p:nvSpPr>
        <p:spPr>
          <a:xfrm>
            <a:off x="687867" y="1143000"/>
            <a:ext cx="7772400" cy="5105400"/>
          </a:xfrm>
        </p:spPr>
        <p:txBody>
          <a:bodyPr/>
          <a:lstStyle/>
          <a:p>
            <a:r>
              <a:rPr lang="en-US" sz="2800" dirty="0" smtClean="0"/>
              <a:t>Streaming: one chunk at a time. Easy.</a:t>
            </a:r>
          </a:p>
          <a:p>
            <a:r>
              <a:rPr lang="en-US" sz="2800" dirty="0" smtClean="0"/>
              <a:t>But some algorithms need certain items to be co-resident in memory</a:t>
            </a:r>
          </a:p>
          <a:p>
            <a:pPr lvl="1"/>
            <a:r>
              <a:rPr lang="en-US" sz="2400" dirty="0" smtClean="0"/>
              <a:t>not guaranteed to appear in the same input chunk</a:t>
            </a:r>
          </a:p>
          <a:p>
            <a:pPr lvl="1"/>
            <a:endParaRPr lang="en-US" sz="2400" dirty="0" smtClean="0"/>
          </a:p>
          <a:p>
            <a:r>
              <a:rPr lang="en-US" sz="2800" i="1" dirty="0" smtClean="0"/>
              <a:t>Time-space Rendezvous</a:t>
            </a:r>
          </a:p>
          <a:p>
            <a:pPr lvl="1"/>
            <a:r>
              <a:rPr lang="en-US" sz="2400" dirty="0" smtClean="0"/>
              <a:t>in the same place (RAM) at the same time</a:t>
            </a:r>
          </a:p>
          <a:p>
            <a:endParaRPr lang="en-US" sz="2800" dirty="0" smtClean="0"/>
          </a:p>
        </p:txBody>
      </p:sp>
    </p:spTree>
    <p:extLst>
      <p:ext uri="{BB962C8B-B14F-4D97-AF65-F5344CB8AC3E}">
        <p14:creationId xmlns:p14="http://schemas.microsoft.com/office/powerpoint/2010/main" val="28203616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2"/>
          <p:cNvSpPr>
            <a:spLocks noChangeArrowheads="1"/>
          </p:cNvSpPr>
          <p:nvPr/>
        </p:nvSpPr>
        <p:spPr bwMode="auto">
          <a:xfrm>
            <a:off x="2743200" y="423366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a:r>
              <a:rPr lang="en-US" sz="3200" dirty="0" smtClean="0">
                <a:solidFill>
                  <a:srgbClr val="FFFFFF"/>
                </a:solidFill>
              </a:rPr>
              <a:t>B-2</a:t>
            </a:r>
            <a:endParaRPr lang="en-US" sz="3200" dirty="0">
              <a:solidFill>
                <a:srgbClr val="FFFFFF"/>
              </a:solidFill>
            </a:endParaRPr>
          </a:p>
        </p:txBody>
      </p:sp>
      <p:sp>
        <p:nvSpPr>
          <p:cNvPr id="36" name="Rectangle 12"/>
          <p:cNvSpPr>
            <a:spLocks noChangeArrowheads="1"/>
          </p:cNvSpPr>
          <p:nvPr/>
        </p:nvSpPr>
        <p:spPr bwMode="auto">
          <a:xfrm>
            <a:off x="2743629" y="4234089"/>
            <a:ext cx="3733800" cy="2317945"/>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pPr algn="ctr"/>
            <a:endParaRPr lang="en-US" sz="3200" dirty="0">
              <a:noFill/>
            </a:endParaRPr>
          </a:p>
        </p:txBody>
      </p:sp>
      <p:sp>
        <p:nvSpPr>
          <p:cNvPr id="2" name="Title 1"/>
          <p:cNvSpPr>
            <a:spLocks noGrp="1"/>
          </p:cNvSpPr>
          <p:nvPr>
            <p:ph type="title"/>
          </p:nvPr>
        </p:nvSpPr>
        <p:spPr/>
        <p:txBody>
          <a:bodyPr/>
          <a:lstStyle/>
          <a:p>
            <a:r>
              <a:rPr lang="en-US" dirty="0" smtClean="0"/>
              <a:t>Divide and Conquer</a:t>
            </a:r>
            <a:endParaRPr lang="en-US" dirty="0"/>
          </a:p>
        </p:txBody>
      </p:sp>
      <p:sp>
        <p:nvSpPr>
          <p:cNvPr id="3" name="Content Placeholder 2"/>
          <p:cNvSpPr>
            <a:spLocks noGrp="1"/>
          </p:cNvSpPr>
          <p:nvPr>
            <p:ph idx="1"/>
          </p:nvPr>
        </p:nvSpPr>
        <p:spPr>
          <a:xfrm>
            <a:off x="685800" y="1116952"/>
            <a:ext cx="7772400" cy="5105400"/>
          </a:xfrm>
        </p:spPr>
        <p:txBody>
          <a:bodyPr anchor="t"/>
          <a:lstStyle/>
          <a:p>
            <a:r>
              <a:rPr lang="en-US" sz="2400" i="1" dirty="0" smtClean="0"/>
              <a:t>Out-of-core (external memory) </a:t>
            </a:r>
            <a:r>
              <a:rPr lang="en-US" sz="2400" dirty="0" smtClean="0"/>
              <a:t>algorithms orchestrate rendezvous.</a:t>
            </a:r>
          </a:p>
          <a:p>
            <a:r>
              <a:rPr lang="en-US" sz="2400" dirty="0" smtClean="0"/>
              <a:t>Typical RAM Allocation:</a:t>
            </a:r>
          </a:p>
          <a:p>
            <a:pPr lvl="1"/>
            <a:r>
              <a:rPr lang="en-US" sz="2000" dirty="0" smtClean="0"/>
              <a:t>Assume B pages worth of RAM available</a:t>
            </a:r>
          </a:p>
          <a:p>
            <a:pPr lvl="1"/>
            <a:r>
              <a:rPr lang="en-US" sz="2000" dirty="0" smtClean="0"/>
              <a:t>Use 1 page of RAM to read into</a:t>
            </a:r>
          </a:p>
          <a:p>
            <a:pPr lvl="1"/>
            <a:r>
              <a:rPr lang="en-US" sz="2000" dirty="0" smtClean="0"/>
              <a:t>Use 1 page of RAM to write into</a:t>
            </a:r>
          </a:p>
          <a:p>
            <a:pPr lvl="1"/>
            <a:r>
              <a:rPr lang="en-US" sz="2000" dirty="0" smtClean="0"/>
              <a:t>B-2 pages of RAM as workspace</a:t>
            </a:r>
            <a:endParaRPr lang="en-US" sz="2000" dirty="0"/>
          </a:p>
        </p:txBody>
      </p:sp>
      <p:sp>
        <p:nvSpPr>
          <p:cNvPr id="5" name="Rectangle 13"/>
          <p:cNvSpPr>
            <a:spLocks noChangeArrowheads="1"/>
          </p:cNvSpPr>
          <p:nvPr/>
        </p:nvSpPr>
        <p:spPr bwMode="auto">
          <a:xfrm>
            <a:off x="2787264" y="620233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r>
              <a:rPr lang="en-US" dirty="0" smtClean="0">
                <a:solidFill>
                  <a:srgbClr val="FFFFFF"/>
                </a:solidFill>
              </a:rPr>
              <a:t>IN</a:t>
            </a:r>
            <a:endParaRPr lang="en-US" dirty="0">
              <a:solidFill>
                <a:srgbClr val="FFFFFF"/>
              </a:solidFill>
            </a:endParaRPr>
          </a:p>
        </p:txBody>
      </p:sp>
      <p:sp>
        <p:nvSpPr>
          <p:cNvPr id="6" name="Rectangle 14"/>
          <p:cNvSpPr>
            <a:spLocks noChangeArrowheads="1"/>
          </p:cNvSpPr>
          <p:nvPr/>
        </p:nvSpPr>
        <p:spPr bwMode="auto">
          <a:xfrm>
            <a:off x="5660295" y="620233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r>
              <a:rPr lang="en-US" dirty="0" smtClean="0">
                <a:solidFill>
                  <a:srgbClr val="FFFFFF"/>
                </a:solidFill>
              </a:rPr>
              <a:t>OUT</a:t>
            </a:r>
            <a:endParaRPr lang="en-US" dirty="0">
              <a:solidFill>
                <a:srgbClr val="FFFFFF"/>
              </a:solidFill>
            </a:endParaRPr>
          </a:p>
        </p:txBody>
      </p:sp>
      <p:cxnSp>
        <p:nvCxnSpPr>
          <p:cNvPr id="11" name="AutoShape 19"/>
          <p:cNvCxnSpPr>
            <a:cxnSpLocks noChangeShapeType="1"/>
            <a:endCxn id="5" idx="1"/>
          </p:cNvCxnSpPr>
          <p:nvPr/>
        </p:nvCxnSpPr>
        <p:spPr bwMode="auto">
          <a:xfrm>
            <a:off x="1628253" y="6089969"/>
            <a:ext cx="1159011" cy="264766"/>
          </a:xfrm>
          <a:prstGeom prst="curvedConnector3">
            <a:avLst>
              <a:gd name="adj1" fmla="val 50000"/>
            </a:avLst>
          </a:prstGeom>
          <a:noFill/>
          <a:ln w="28575">
            <a:solidFill>
              <a:schemeClr val="tx1"/>
            </a:solidFill>
            <a:round/>
            <a:headEnd type="none" w="sm" len="sm"/>
            <a:tailEnd type="triangle" w="sm" len="sm"/>
          </a:ln>
        </p:spPr>
      </p:cxnSp>
      <p:cxnSp>
        <p:nvCxnSpPr>
          <p:cNvPr id="14" name="AutoShape 22"/>
          <p:cNvCxnSpPr>
            <a:cxnSpLocks noChangeShapeType="1"/>
            <a:stCxn id="6" idx="3"/>
          </p:cNvCxnSpPr>
          <p:nvPr/>
        </p:nvCxnSpPr>
        <p:spPr bwMode="auto">
          <a:xfrm flipV="1">
            <a:off x="6422295" y="5748440"/>
            <a:ext cx="969678" cy="606296"/>
          </a:xfrm>
          <a:prstGeom prst="curvedConnector3">
            <a:avLst>
              <a:gd name="adj1" fmla="val 50000"/>
            </a:avLst>
          </a:prstGeom>
          <a:noFill/>
          <a:ln w="28575">
            <a:solidFill>
              <a:schemeClr val="tx1"/>
            </a:solidFill>
            <a:round/>
            <a:headEnd type="none" w="sm" len="sm"/>
            <a:tailEnd type="triangle" w="sm" len="sm"/>
          </a:ln>
        </p:spPr>
      </p:cxnSp>
      <p:sp>
        <p:nvSpPr>
          <p:cNvPr id="15" name="Text Box 23"/>
          <p:cNvSpPr txBox="1">
            <a:spLocks noChangeArrowheads="1"/>
          </p:cNvSpPr>
          <p:nvPr/>
        </p:nvSpPr>
        <p:spPr bwMode="auto">
          <a:xfrm>
            <a:off x="7620000" y="5713413"/>
            <a:ext cx="1031875" cy="336550"/>
          </a:xfrm>
          <a:prstGeom prst="rect">
            <a:avLst/>
          </a:prstGeom>
          <a:noFill/>
          <a:ln w="12700">
            <a:noFill/>
            <a:miter lim="800000"/>
            <a:headEnd type="none" w="sm" len="sm"/>
            <a:tailEnd type="none" w="sm" len="sm"/>
          </a:ln>
        </p:spPr>
        <p:txBody>
          <a:bodyPr wrap="none">
            <a:prstTxWarp prst="textNoShape">
              <a:avLst/>
            </a:prstTxWarp>
            <a:spAutoFit/>
          </a:bodyPr>
          <a:lstStyle/>
          <a:p>
            <a:r>
              <a:rPr lang="en-US" sz="1600">
                <a:solidFill>
                  <a:schemeClr val="bg1"/>
                </a:solidFill>
              </a:rPr>
              <a:t>OUTPUT</a:t>
            </a:r>
          </a:p>
        </p:txBody>
      </p:sp>
      <p:sp>
        <p:nvSpPr>
          <p:cNvPr id="16" name="Text Box 24"/>
          <p:cNvSpPr txBox="1">
            <a:spLocks noChangeArrowheads="1"/>
          </p:cNvSpPr>
          <p:nvPr/>
        </p:nvSpPr>
        <p:spPr bwMode="auto">
          <a:xfrm>
            <a:off x="762000" y="5637213"/>
            <a:ext cx="827088" cy="336550"/>
          </a:xfrm>
          <a:prstGeom prst="rect">
            <a:avLst/>
          </a:prstGeom>
          <a:noFill/>
          <a:ln w="12700">
            <a:noFill/>
            <a:miter lim="800000"/>
            <a:headEnd type="none" w="sm" len="sm"/>
            <a:tailEnd type="none" w="sm" len="sm"/>
          </a:ln>
        </p:spPr>
        <p:txBody>
          <a:bodyPr wrap="none">
            <a:prstTxWarp prst="textNoShape">
              <a:avLst/>
            </a:prstTxWarp>
            <a:spAutoFit/>
          </a:bodyPr>
          <a:lstStyle/>
          <a:p>
            <a:r>
              <a:rPr lang="en-US" sz="1600">
                <a:solidFill>
                  <a:schemeClr val="bg1"/>
                </a:solidFill>
              </a:rPr>
              <a:t>INPUT</a:t>
            </a:r>
          </a:p>
        </p:txBody>
      </p:sp>
      <p:grpSp>
        <p:nvGrpSpPr>
          <p:cNvPr id="19" name="Group 18"/>
          <p:cNvGrpSpPr/>
          <p:nvPr/>
        </p:nvGrpSpPr>
        <p:grpSpPr>
          <a:xfrm>
            <a:off x="7418301" y="5294005"/>
            <a:ext cx="1332780" cy="1005986"/>
            <a:chOff x="6978233" y="4627539"/>
            <a:chExt cx="1332780" cy="1005986"/>
          </a:xfrm>
        </p:grpSpPr>
        <p:sp>
          <p:nvSpPr>
            <p:cNvPr id="20" name="Magnetic Disk 19"/>
            <p:cNvSpPr/>
            <p:nvPr/>
          </p:nvSpPr>
          <p:spPr bwMode="auto">
            <a:xfrm>
              <a:off x="6978233" y="4627539"/>
              <a:ext cx="1332780" cy="1005986"/>
            </a:xfrm>
            <a:prstGeom prst="flowChartMagneticDisk">
              <a:avLst/>
            </a:prstGeom>
            <a:solidFill>
              <a:srgbClr val="FF9966"/>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kumimoji="0" lang="en-US" sz="1200" b="0" i="0" u="none" strike="noStrike" cap="none" normalizeH="0" baseline="0" smtClean="0">
                <a:ln>
                  <a:noFill/>
                </a:ln>
                <a:solidFill>
                  <a:srgbClr val="000000"/>
                </a:solidFill>
                <a:effectLst/>
                <a:latin typeface="Arial" charset="0"/>
              </a:endParaRPr>
            </a:p>
          </p:txBody>
        </p:sp>
        <p:sp>
          <p:nvSpPr>
            <p:cNvPr id="21" name="Rectangle 21"/>
            <p:cNvSpPr>
              <a:spLocks noChangeArrowheads="1"/>
            </p:cNvSpPr>
            <p:nvPr/>
          </p:nvSpPr>
          <p:spPr bwMode="auto">
            <a:xfrm>
              <a:off x="7270497" y="5063236"/>
              <a:ext cx="711200"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800" b="1" dirty="0">
                  <a:solidFill>
                    <a:schemeClr val="tx1"/>
                  </a:solidFill>
                  <a:latin typeface="Bookman Old Style" charset="0"/>
                </a:rPr>
                <a:t>Disk</a:t>
              </a:r>
            </a:p>
          </p:txBody>
        </p:sp>
      </p:grpSp>
      <p:grpSp>
        <p:nvGrpSpPr>
          <p:cNvPr id="22" name="Group 21"/>
          <p:cNvGrpSpPr/>
          <p:nvPr/>
        </p:nvGrpSpPr>
        <p:grpSpPr>
          <a:xfrm>
            <a:off x="314335" y="5319154"/>
            <a:ext cx="1332780" cy="1005986"/>
            <a:chOff x="6978233" y="4627539"/>
            <a:chExt cx="1332780" cy="1005986"/>
          </a:xfrm>
        </p:grpSpPr>
        <p:sp>
          <p:nvSpPr>
            <p:cNvPr id="23" name="Magnetic Disk 22"/>
            <p:cNvSpPr/>
            <p:nvPr/>
          </p:nvSpPr>
          <p:spPr bwMode="auto">
            <a:xfrm>
              <a:off x="6978233" y="4627539"/>
              <a:ext cx="1332780" cy="1005986"/>
            </a:xfrm>
            <a:prstGeom prst="flowChartMagneticDisk">
              <a:avLst/>
            </a:prstGeom>
            <a:solidFill>
              <a:srgbClr val="FF9966"/>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kumimoji="0" lang="en-US" sz="1200" b="0" i="0" u="none" strike="noStrike" cap="none" normalizeH="0" baseline="0" smtClean="0">
                <a:ln>
                  <a:noFill/>
                </a:ln>
                <a:solidFill>
                  <a:srgbClr val="000000"/>
                </a:solidFill>
                <a:effectLst/>
                <a:latin typeface="Arial" charset="0"/>
              </a:endParaRPr>
            </a:p>
          </p:txBody>
        </p:sp>
        <p:sp>
          <p:nvSpPr>
            <p:cNvPr id="24" name="Rectangle 21"/>
            <p:cNvSpPr>
              <a:spLocks noChangeArrowheads="1"/>
            </p:cNvSpPr>
            <p:nvPr/>
          </p:nvSpPr>
          <p:spPr bwMode="auto">
            <a:xfrm>
              <a:off x="7270497" y="5063236"/>
              <a:ext cx="711200"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800" b="1" dirty="0">
                  <a:solidFill>
                    <a:schemeClr val="tx1"/>
                  </a:solidFill>
                  <a:latin typeface="Bookman Old Style" charset="0"/>
                </a:rPr>
                <a:t>Disk</a:t>
              </a:r>
            </a:p>
          </p:txBody>
        </p:sp>
      </p:grpSp>
    </p:spTree>
    <p:extLst>
      <p:ext uri="{BB962C8B-B14F-4D97-AF65-F5344CB8AC3E}">
        <p14:creationId xmlns:p14="http://schemas.microsoft.com/office/powerpoint/2010/main" val="386761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7520409" y="5282931"/>
            <a:ext cx="1332780" cy="1005986"/>
            <a:chOff x="6978233" y="4627539"/>
            <a:chExt cx="1332780" cy="1005986"/>
          </a:xfrm>
        </p:grpSpPr>
        <p:sp>
          <p:nvSpPr>
            <p:cNvPr id="47" name="Magnetic Disk 46"/>
            <p:cNvSpPr/>
            <p:nvPr/>
          </p:nvSpPr>
          <p:spPr bwMode="auto">
            <a:xfrm>
              <a:off x="6978233" y="4627539"/>
              <a:ext cx="1332780" cy="1005986"/>
            </a:xfrm>
            <a:prstGeom prst="flowChartMagneticDisk">
              <a:avLst/>
            </a:prstGeom>
            <a:solidFill>
              <a:srgbClr val="FF9966"/>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kumimoji="0" lang="en-US" sz="1200" b="0" i="0" u="none" strike="noStrike" cap="none" normalizeH="0" baseline="0" smtClean="0">
                <a:ln>
                  <a:noFill/>
                </a:ln>
                <a:solidFill>
                  <a:srgbClr val="000000"/>
                </a:solidFill>
                <a:effectLst/>
                <a:latin typeface="Arial" charset="0"/>
              </a:endParaRPr>
            </a:p>
          </p:txBody>
        </p:sp>
        <p:sp>
          <p:nvSpPr>
            <p:cNvPr id="48" name="Rectangle 21"/>
            <p:cNvSpPr>
              <a:spLocks noChangeArrowheads="1"/>
            </p:cNvSpPr>
            <p:nvPr/>
          </p:nvSpPr>
          <p:spPr bwMode="auto">
            <a:xfrm>
              <a:off x="7270497" y="5063236"/>
              <a:ext cx="711200"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800" b="1" dirty="0">
                  <a:solidFill>
                    <a:schemeClr val="tx1"/>
                  </a:solidFill>
                  <a:latin typeface="Bookman Old Style" charset="0"/>
                </a:rPr>
                <a:t>Disk</a:t>
              </a:r>
            </a:p>
          </p:txBody>
        </p:sp>
      </p:grpSp>
      <p:sp>
        <p:nvSpPr>
          <p:cNvPr id="2" name="Title 1"/>
          <p:cNvSpPr>
            <a:spLocks noGrp="1"/>
          </p:cNvSpPr>
          <p:nvPr>
            <p:ph type="title"/>
          </p:nvPr>
        </p:nvSpPr>
        <p:spPr/>
        <p:txBody>
          <a:bodyPr/>
          <a:lstStyle/>
          <a:p>
            <a:r>
              <a:rPr lang="en-US" dirty="0" smtClean="0"/>
              <a:t>Divide and Conquer</a:t>
            </a:r>
            <a:endParaRPr lang="en-US" dirty="0"/>
          </a:p>
        </p:txBody>
      </p:sp>
      <p:sp>
        <p:nvSpPr>
          <p:cNvPr id="3" name="Content Placeholder 2"/>
          <p:cNvSpPr>
            <a:spLocks noGrp="1"/>
          </p:cNvSpPr>
          <p:nvPr>
            <p:ph idx="1"/>
          </p:nvPr>
        </p:nvSpPr>
        <p:spPr/>
        <p:txBody>
          <a:bodyPr anchor="t"/>
          <a:lstStyle/>
          <a:p>
            <a:r>
              <a:rPr lang="en-US" sz="2800" dirty="0" smtClean="0"/>
              <a:t>Phase 1</a:t>
            </a:r>
          </a:p>
          <a:p>
            <a:pPr lvl="1"/>
            <a:r>
              <a:rPr lang="en-US" sz="2400" dirty="0" smtClean="0"/>
              <a:t>“</a:t>
            </a:r>
            <a:r>
              <a:rPr lang="en-US" sz="2400" dirty="0" err="1" smtClean="0"/>
              <a:t>streamwise</a:t>
            </a:r>
            <a:r>
              <a:rPr lang="en-US" sz="2400" dirty="0" smtClean="0"/>
              <a:t>” </a:t>
            </a:r>
            <a:r>
              <a:rPr lang="en-US" sz="2400" i="1" dirty="0" smtClean="0"/>
              <a:t>divide </a:t>
            </a:r>
            <a:r>
              <a:rPr lang="en-US" sz="2400" dirty="0" smtClean="0"/>
              <a:t>into N/(B-2) </a:t>
            </a:r>
            <a:r>
              <a:rPr lang="en-US" sz="2400" dirty="0" err="1" smtClean="0"/>
              <a:t>megachunks</a:t>
            </a:r>
            <a:endParaRPr lang="en-US" sz="2400" dirty="0" smtClean="0"/>
          </a:p>
          <a:p>
            <a:pPr lvl="1"/>
            <a:r>
              <a:rPr lang="en-US" sz="2400" dirty="0" smtClean="0"/>
              <a:t>output (write) to disk one </a:t>
            </a:r>
            <a:r>
              <a:rPr lang="en-US" sz="2400" dirty="0" err="1" smtClean="0"/>
              <a:t>megachunk</a:t>
            </a:r>
            <a:r>
              <a:rPr lang="en-US" sz="2400" dirty="0" smtClean="0"/>
              <a:t> at a time</a:t>
            </a:r>
          </a:p>
        </p:txBody>
      </p:sp>
      <p:sp>
        <p:nvSpPr>
          <p:cNvPr id="4" name="Rectangle 12"/>
          <p:cNvSpPr>
            <a:spLocks noChangeArrowheads="1"/>
          </p:cNvSpPr>
          <p:nvPr/>
        </p:nvSpPr>
        <p:spPr bwMode="auto">
          <a:xfrm>
            <a:off x="2743200" y="423366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a:r>
              <a:rPr lang="en-US" sz="3200" dirty="0" smtClean="0">
                <a:solidFill>
                  <a:srgbClr val="FFFFFF"/>
                </a:solidFill>
              </a:rPr>
              <a:t>B-2</a:t>
            </a:r>
            <a:endParaRPr lang="en-US" sz="3200" dirty="0">
              <a:solidFill>
                <a:srgbClr val="FFFFFF"/>
              </a:solidFill>
            </a:endParaRPr>
          </a:p>
        </p:txBody>
      </p:sp>
      <p:sp>
        <p:nvSpPr>
          <p:cNvPr id="5" name="Rectangle 13"/>
          <p:cNvSpPr>
            <a:spLocks noChangeArrowheads="1"/>
          </p:cNvSpPr>
          <p:nvPr/>
        </p:nvSpPr>
        <p:spPr bwMode="auto">
          <a:xfrm>
            <a:off x="2787264" y="620233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r>
              <a:rPr lang="en-US" dirty="0" smtClean="0">
                <a:solidFill>
                  <a:srgbClr val="FFFFFF"/>
                </a:solidFill>
              </a:rPr>
              <a:t>IN</a:t>
            </a:r>
            <a:endParaRPr lang="en-US" dirty="0">
              <a:solidFill>
                <a:srgbClr val="FFFFFF"/>
              </a:solidFill>
            </a:endParaRPr>
          </a:p>
        </p:txBody>
      </p:sp>
      <p:sp>
        <p:nvSpPr>
          <p:cNvPr id="6" name="Rectangle 14"/>
          <p:cNvSpPr>
            <a:spLocks noChangeArrowheads="1"/>
          </p:cNvSpPr>
          <p:nvPr/>
        </p:nvSpPr>
        <p:spPr bwMode="auto">
          <a:xfrm>
            <a:off x="5660295" y="620233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r>
              <a:rPr lang="en-US" dirty="0" smtClean="0">
                <a:solidFill>
                  <a:srgbClr val="FFFFFF"/>
                </a:solidFill>
              </a:rPr>
              <a:t>OUT</a:t>
            </a:r>
            <a:endParaRPr lang="en-US" dirty="0">
              <a:solidFill>
                <a:srgbClr val="FFFFFF"/>
              </a:solidFill>
            </a:endParaRPr>
          </a:p>
        </p:txBody>
      </p:sp>
      <p:cxnSp>
        <p:nvCxnSpPr>
          <p:cNvPr id="11" name="AutoShape 19"/>
          <p:cNvCxnSpPr>
            <a:cxnSpLocks noChangeShapeType="1"/>
            <a:endCxn id="5" idx="1"/>
          </p:cNvCxnSpPr>
          <p:nvPr/>
        </p:nvCxnSpPr>
        <p:spPr bwMode="auto">
          <a:xfrm>
            <a:off x="1628253" y="6089969"/>
            <a:ext cx="1159011" cy="264766"/>
          </a:xfrm>
          <a:prstGeom prst="curvedConnector3">
            <a:avLst>
              <a:gd name="adj1" fmla="val 50000"/>
            </a:avLst>
          </a:prstGeom>
          <a:noFill/>
          <a:ln w="28575">
            <a:solidFill>
              <a:schemeClr val="tx1"/>
            </a:solidFill>
            <a:round/>
            <a:headEnd type="none" w="sm" len="sm"/>
            <a:tailEnd type="triangle" w="sm" len="sm"/>
          </a:ln>
        </p:spPr>
      </p:cxnSp>
      <p:cxnSp>
        <p:nvCxnSpPr>
          <p:cNvPr id="14" name="AutoShape 22"/>
          <p:cNvCxnSpPr>
            <a:cxnSpLocks noChangeShapeType="1"/>
            <a:stCxn id="6" idx="3"/>
          </p:cNvCxnSpPr>
          <p:nvPr/>
        </p:nvCxnSpPr>
        <p:spPr bwMode="auto">
          <a:xfrm flipV="1">
            <a:off x="6422295" y="5748440"/>
            <a:ext cx="969678" cy="606296"/>
          </a:xfrm>
          <a:prstGeom prst="curvedConnector3">
            <a:avLst>
              <a:gd name="adj1" fmla="val 50000"/>
            </a:avLst>
          </a:prstGeom>
          <a:noFill/>
          <a:ln w="28575">
            <a:solidFill>
              <a:schemeClr val="tx1"/>
            </a:solidFill>
            <a:round/>
            <a:headEnd type="none" w="sm" len="sm"/>
            <a:tailEnd type="triangle" w="sm" len="sm"/>
          </a:ln>
        </p:spPr>
      </p:cxnSp>
      <p:sp>
        <p:nvSpPr>
          <p:cNvPr id="15" name="Text Box 23"/>
          <p:cNvSpPr txBox="1">
            <a:spLocks noChangeArrowheads="1"/>
          </p:cNvSpPr>
          <p:nvPr/>
        </p:nvSpPr>
        <p:spPr bwMode="auto">
          <a:xfrm>
            <a:off x="7620000" y="5713413"/>
            <a:ext cx="1031875" cy="336550"/>
          </a:xfrm>
          <a:prstGeom prst="rect">
            <a:avLst/>
          </a:prstGeom>
          <a:noFill/>
          <a:ln w="12700">
            <a:noFill/>
            <a:miter lim="800000"/>
            <a:headEnd type="none" w="sm" len="sm"/>
            <a:tailEnd type="none" w="sm" len="sm"/>
          </a:ln>
        </p:spPr>
        <p:txBody>
          <a:bodyPr wrap="none">
            <a:prstTxWarp prst="textNoShape">
              <a:avLst/>
            </a:prstTxWarp>
            <a:spAutoFit/>
          </a:bodyPr>
          <a:lstStyle/>
          <a:p>
            <a:r>
              <a:rPr lang="en-US" sz="1600">
                <a:solidFill>
                  <a:schemeClr val="bg1"/>
                </a:solidFill>
              </a:rPr>
              <a:t>OUTPUT</a:t>
            </a:r>
          </a:p>
        </p:txBody>
      </p:sp>
      <p:sp>
        <p:nvSpPr>
          <p:cNvPr id="16" name="Text Box 24"/>
          <p:cNvSpPr txBox="1">
            <a:spLocks noChangeArrowheads="1"/>
          </p:cNvSpPr>
          <p:nvPr/>
        </p:nvSpPr>
        <p:spPr bwMode="auto">
          <a:xfrm>
            <a:off x="762000" y="5637213"/>
            <a:ext cx="827088" cy="336550"/>
          </a:xfrm>
          <a:prstGeom prst="rect">
            <a:avLst/>
          </a:prstGeom>
          <a:noFill/>
          <a:ln w="12700">
            <a:noFill/>
            <a:miter lim="800000"/>
            <a:headEnd type="none" w="sm" len="sm"/>
            <a:tailEnd type="none" w="sm" len="sm"/>
          </a:ln>
        </p:spPr>
        <p:txBody>
          <a:bodyPr wrap="none">
            <a:prstTxWarp prst="textNoShape">
              <a:avLst/>
            </a:prstTxWarp>
            <a:spAutoFit/>
          </a:bodyPr>
          <a:lstStyle/>
          <a:p>
            <a:r>
              <a:rPr lang="en-US" sz="1600">
                <a:solidFill>
                  <a:schemeClr val="bg1"/>
                </a:solidFill>
              </a:rPr>
              <a:t>INPUT</a:t>
            </a:r>
          </a:p>
        </p:txBody>
      </p:sp>
      <p:grpSp>
        <p:nvGrpSpPr>
          <p:cNvPr id="19" name="Group 18"/>
          <p:cNvGrpSpPr/>
          <p:nvPr/>
        </p:nvGrpSpPr>
        <p:grpSpPr>
          <a:xfrm>
            <a:off x="7555095" y="5547613"/>
            <a:ext cx="412491" cy="256075"/>
            <a:chOff x="5218575" y="2062978"/>
            <a:chExt cx="3733800" cy="2317945"/>
          </a:xfrm>
        </p:grpSpPr>
        <p:sp>
          <p:nvSpPr>
            <p:cNvPr id="20" name="Rectangle 19"/>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sz="3200" dirty="0">
                <a:solidFill>
                  <a:srgbClr val="FFFFFF"/>
                </a:solidFill>
              </a:endParaRPr>
            </a:p>
          </p:txBody>
        </p:sp>
        <p:sp>
          <p:nvSpPr>
            <p:cNvPr id="21"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sp>
          <p:nvSpPr>
            <p:cNvPr id="22"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grpSp>
      <p:grpSp>
        <p:nvGrpSpPr>
          <p:cNvPr id="23" name="Group 22"/>
          <p:cNvGrpSpPr/>
          <p:nvPr/>
        </p:nvGrpSpPr>
        <p:grpSpPr>
          <a:xfrm>
            <a:off x="7707495" y="5700013"/>
            <a:ext cx="412491" cy="256075"/>
            <a:chOff x="5218575" y="2062978"/>
            <a:chExt cx="3733800" cy="2317945"/>
          </a:xfrm>
        </p:grpSpPr>
        <p:sp>
          <p:nvSpPr>
            <p:cNvPr id="24" name="Rectangle 23"/>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sz="3200" dirty="0">
                <a:solidFill>
                  <a:srgbClr val="FFFFFF"/>
                </a:solidFill>
              </a:endParaRPr>
            </a:p>
          </p:txBody>
        </p:sp>
        <p:sp>
          <p:nvSpPr>
            <p:cNvPr id="25"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sp>
          <p:nvSpPr>
            <p:cNvPr id="26"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grpSp>
      <p:grpSp>
        <p:nvGrpSpPr>
          <p:cNvPr id="27" name="Group 26"/>
          <p:cNvGrpSpPr/>
          <p:nvPr/>
        </p:nvGrpSpPr>
        <p:grpSpPr>
          <a:xfrm>
            <a:off x="7859895" y="5852413"/>
            <a:ext cx="412491" cy="256075"/>
            <a:chOff x="5218575" y="2062978"/>
            <a:chExt cx="3733800" cy="2317945"/>
          </a:xfrm>
        </p:grpSpPr>
        <p:sp>
          <p:nvSpPr>
            <p:cNvPr id="28" name="Rectangle 27"/>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sz="3200" dirty="0">
                <a:solidFill>
                  <a:srgbClr val="FFFFFF"/>
                </a:solidFill>
              </a:endParaRPr>
            </a:p>
          </p:txBody>
        </p:sp>
        <p:sp>
          <p:nvSpPr>
            <p:cNvPr id="29"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sp>
          <p:nvSpPr>
            <p:cNvPr id="30"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grpSp>
      <p:grpSp>
        <p:nvGrpSpPr>
          <p:cNvPr id="31" name="Group 30"/>
          <p:cNvGrpSpPr/>
          <p:nvPr/>
        </p:nvGrpSpPr>
        <p:grpSpPr>
          <a:xfrm>
            <a:off x="8195971" y="5548035"/>
            <a:ext cx="412491" cy="256075"/>
            <a:chOff x="5218575" y="2062978"/>
            <a:chExt cx="3733800" cy="2317945"/>
          </a:xfrm>
        </p:grpSpPr>
        <p:sp>
          <p:nvSpPr>
            <p:cNvPr id="32" name="Rectangle 31"/>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sz="3200" dirty="0">
                <a:solidFill>
                  <a:srgbClr val="FFFFFF"/>
                </a:solidFill>
              </a:endParaRPr>
            </a:p>
          </p:txBody>
        </p:sp>
        <p:sp>
          <p:nvSpPr>
            <p:cNvPr id="33"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sp>
          <p:nvSpPr>
            <p:cNvPr id="34"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grpSp>
      <p:grpSp>
        <p:nvGrpSpPr>
          <p:cNvPr id="35" name="Group 34"/>
          <p:cNvGrpSpPr/>
          <p:nvPr/>
        </p:nvGrpSpPr>
        <p:grpSpPr>
          <a:xfrm>
            <a:off x="8348371" y="5700435"/>
            <a:ext cx="412491" cy="256075"/>
            <a:chOff x="5218575" y="2062978"/>
            <a:chExt cx="3733800" cy="2317945"/>
          </a:xfrm>
        </p:grpSpPr>
        <p:sp>
          <p:nvSpPr>
            <p:cNvPr id="36" name="Rectangle 35"/>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sz="3200" dirty="0">
                <a:solidFill>
                  <a:srgbClr val="FFFFFF"/>
                </a:solidFill>
              </a:endParaRPr>
            </a:p>
          </p:txBody>
        </p:sp>
        <p:sp>
          <p:nvSpPr>
            <p:cNvPr id="37"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sp>
          <p:nvSpPr>
            <p:cNvPr id="38"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grpSp>
      <p:grpSp>
        <p:nvGrpSpPr>
          <p:cNvPr id="39" name="Group 38"/>
          <p:cNvGrpSpPr/>
          <p:nvPr/>
        </p:nvGrpSpPr>
        <p:grpSpPr>
          <a:xfrm>
            <a:off x="8500771" y="5852835"/>
            <a:ext cx="412491" cy="256075"/>
            <a:chOff x="5218575" y="2062978"/>
            <a:chExt cx="3733800" cy="2317945"/>
          </a:xfrm>
        </p:grpSpPr>
        <p:sp>
          <p:nvSpPr>
            <p:cNvPr id="40" name="Rectangle 39"/>
            <p:cNvSpPr>
              <a:spLocks noChangeArrowheads="1"/>
            </p:cNvSpPr>
            <p:nvPr/>
          </p:nvSpPr>
          <p:spPr bwMode="auto">
            <a:xfrm>
              <a:off x="5218575" y="2062978"/>
              <a:ext cx="3733800" cy="2317945"/>
            </a:xfrm>
            <a:prstGeom prst="rect">
              <a:avLst/>
            </a:prstGeom>
            <a:solidFill>
              <a:srgbClr val="00410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sz="3200" dirty="0">
                <a:solidFill>
                  <a:srgbClr val="FFFFFF"/>
                </a:solidFill>
              </a:endParaRPr>
            </a:p>
          </p:txBody>
        </p:sp>
        <p:sp>
          <p:nvSpPr>
            <p:cNvPr id="41" name="Rectangle 13"/>
            <p:cNvSpPr>
              <a:spLocks noChangeArrowheads="1"/>
            </p:cNvSpPr>
            <p:nvPr/>
          </p:nvSpPr>
          <p:spPr bwMode="auto">
            <a:xfrm>
              <a:off x="5262639" y="403164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sp>
          <p:nvSpPr>
            <p:cNvPr id="42" name="Rectangle 14"/>
            <p:cNvSpPr>
              <a:spLocks noChangeArrowheads="1"/>
            </p:cNvSpPr>
            <p:nvPr/>
          </p:nvSpPr>
          <p:spPr bwMode="auto">
            <a:xfrm>
              <a:off x="8135670" y="4031646"/>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pPr algn="ctr"/>
              <a:endParaRPr lang="en-US" dirty="0">
                <a:solidFill>
                  <a:srgbClr val="FFFFFF"/>
                </a:solidFill>
              </a:endParaRPr>
            </a:p>
          </p:txBody>
        </p:sp>
      </p:grpSp>
      <p:grpSp>
        <p:nvGrpSpPr>
          <p:cNvPr id="43" name="Group 42"/>
          <p:cNvGrpSpPr/>
          <p:nvPr/>
        </p:nvGrpSpPr>
        <p:grpSpPr>
          <a:xfrm>
            <a:off x="314335" y="5319154"/>
            <a:ext cx="1332780" cy="1005986"/>
            <a:chOff x="6978233" y="4627539"/>
            <a:chExt cx="1332780" cy="1005986"/>
          </a:xfrm>
        </p:grpSpPr>
        <p:sp>
          <p:nvSpPr>
            <p:cNvPr id="44" name="Magnetic Disk 43"/>
            <p:cNvSpPr/>
            <p:nvPr/>
          </p:nvSpPr>
          <p:spPr bwMode="auto">
            <a:xfrm>
              <a:off x="6978233" y="4627539"/>
              <a:ext cx="1332780" cy="1005986"/>
            </a:xfrm>
            <a:prstGeom prst="flowChartMagneticDisk">
              <a:avLst/>
            </a:prstGeom>
            <a:solidFill>
              <a:srgbClr val="FF9966"/>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kumimoji="0" lang="en-US" sz="1200" b="0" i="0" u="none" strike="noStrike" cap="none" normalizeH="0" baseline="0" smtClean="0">
                <a:ln>
                  <a:noFill/>
                </a:ln>
                <a:solidFill>
                  <a:srgbClr val="000000"/>
                </a:solidFill>
                <a:effectLst/>
                <a:latin typeface="Arial" charset="0"/>
              </a:endParaRPr>
            </a:p>
          </p:txBody>
        </p:sp>
        <p:sp>
          <p:nvSpPr>
            <p:cNvPr id="45" name="Rectangle 21"/>
            <p:cNvSpPr>
              <a:spLocks noChangeArrowheads="1"/>
            </p:cNvSpPr>
            <p:nvPr/>
          </p:nvSpPr>
          <p:spPr bwMode="auto">
            <a:xfrm>
              <a:off x="7270497" y="5063236"/>
              <a:ext cx="711200"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800" b="1" dirty="0">
                  <a:solidFill>
                    <a:schemeClr val="tx1"/>
                  </a:solidFill>
                  <a:latin typeface="Bookman Old Style" charset="0"/>
                </a:rPr>
                <a:t>Disk</a:t>
              </a:r>
            </a:p>
          </p:txBody>
        </p:sp>
      </p:grpSp>
    </p:spTree>
    <p:extLst>
      <p:ext uri="{BB962C8B-B14F-4D97-AF65-F5344CB8AC3E}">
        <p14:creationId xmlns:p14="http://schemas.microsoft.com/office/powerpoint/2010/main" val="108340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35"/>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23"/>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39"/>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27"/>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ecture1.key">
  <a:themeElements>
    <a:clrScheme name="">
      <a:dk1>
        <a:srgbClr val="000000"/>
      </a:dk1>
      <a:lt1>
        <a:srgbClr val="FFFFFF"/>
      </a:lt1>
      <a:dk2>
        <a:srgbClr val="000000"/>
      </a:dk2>
      <a:lt2>
        <a:srgbClr val="969696"/>
      </a:lt2>
      <a:accent1>
        <a:srgbClr val="0021E8"/>
      </a:accent1>
      <a:accent2>
        <a:srgbClr val="FF9966"/>
      </a:accent2>
      <a:accent3>
        <a:srgbClr val="FFFFFF"/>
      </a:accent3>
      <a:accent4>
        <a:srgbClr val="000000"/>
      </a:accent4>
      <a:accent5>
        <a:srgbClr val="AAABF2"/>
      </a:accent5>
      <a:accent6>
        <a:srgbClr val="E78A5C"/>
      </a:accent6>
      <a:hlink>
        <a:srgbClr val="CC3300"/>
      </a:hlink>
      <a:folHlink>
        <a:srgbClr val="996600"/>
      </a:folHlink>
    </a:clrScheme>
    <a:fontScheme name="lecture1.key">
      <a:majorFont>
        <a:latin typeface="Tahoma"/>
        <a:ea typeface="Osaka"/>
        <a:cs typeface=""/>
      </a:majorFont>
      <a:minorFont>
        <a:latin typeface="Tahoma"/>
        <a:ea typeface="Osak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66FF"/>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kumimoji="0" lang="en-US" sz="1200" b="0"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3366FF"/>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kumimoji="0" lang="en-US" sz="1200" b="0" i="0" u="none" strike="noStrike" cap="none" normalizeH="0" baseline="0" smtClean="0">
            <a:ln>
              <a:noFill/>
            </a:ln>
            <a:solidFill>
              <a:srgbClr val="000000"/>
            </a:solidFill>
            <a:effectLst/>
            <a:latin typeface="Arial" charset="0"/>
          </a:defRPr>
        </a:defPPr>
      </a:lstStyle>
    </a:lnDef>
  </a:objectDefaults>
  <a:extraClrSchemeLst>
    <a:extraClrScheme>
      <a:clrScheme name="lecture1.ke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cture1.ke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cture1.ke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cture1.ke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cture1.ke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cture1.ke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cture1.key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cture1.ke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cture1.ke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cture1.ke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cture1.ke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cture1.ke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S186">
  <a:themeElements>
    <a:clrScheme name="">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CCD04"/>
      </a:hlink>
      <a:folHlink>
        <a:srgbClr val="D6020C"/>
      </a:folHlink>
    </a:clrScheme>
    <a:fontScheme name="LECTURE1temp">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LECTURE1temp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LECTURE1temp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LECTURE1temp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S186">
  <a:themeElements>
    <a:clrScheme name="">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CCD04"/>
      </a:hlink>
      <a:folHlink>
        <a:srgbClr val="D6020C"/>
      </a:folHlink>
    </a:clrScheme>
    <a:fontScheme name="LECTURE1temp">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LECTURE1temp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LECTURE1temp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LECTURE1temp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Macintosh HD:Users:joehucb:school:cs186:f05:lecture1.key.ppt</Template>
  <TotalTime>10519</TotalTime>
  <Pages>0</Pages>
  <Words>1729</Words>
  <Characters>0</Characters>
  <Application>Microsoft Macintosh PowerPoint</Application>
  <PresentationFormat>On-screen Show (4:3)</PresentationFormat>
  <Lines>0</Lines>
  <Paragraphs>459</Paragraphs>
  <Slides>34</Slides>
  <Notes>13</Notes>
  <HiddenSlides>3</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34</vt:i4>
      </vt:variant>
    </vt:vector>
  </HeadingPairs>
  <TitlesOfParts>
    <vt:vector size="48" baseType="lpstr">
      <vt:lpstr>Book Antiqua</vt:lpstr>
      <vt:lpstr>Bookman Old Style</vt:lpstr>
      <vt:lpstr>Helvetica Neue</vt:lpstr>
      <vt:lpstr>Helvetica Neue Light</vt:lpstr>
      <vt:lpstr>Lucida Sans Typewriter</vt:lpstr>
      <vt:lpstr>ＭＳ Ｐゴシック</vt:lpstr>
      <vt:lpstr>Osaka</vt:lpstr>
      <vt:lpstr>Tahoma</vt:lpstr>
      <vt:lpstr>Times New Roman</vt:lpstr>
      <vt:lpstr>Wingdings</vt:lpstr>
      <vt:lpstr>Arial</vt:lpstr>
      <vt:lpstr>lecture1.key</vt:lpstr>
      <vt:lpstr>CS186</vt:lpstr>
      <vt:lpstr>1_CS186</vt:lpstr>
      <vt:lpstr>Query Processing Hashing and Aggregation</vt:lpstr>
      <vt:lpstr>Announcements</vt:lpstr>
      <vt:lpstr>PowerPoint Presentation</vt:lpstr>
      <vt:lpstr>Relational Operator - Iterator</vt:lpstr>
      <vt:lpstr>Example: Projection Scan</vt:lpstr>
      <vt:lpstr>Streaming through RAM</vt:lpstr>
      <vt:lpstr>Rendezvous</vt:lpstr>
      <vt:lpstr>Divide and Conquer</vt:lpstr>
      <vt:lpstr>Divide and Conquer</vt:lpstr>
      <vt:lpstr>Divide and Conquer</vt:lpstr>
      <vt:lpstr>Example: Hashing</vt:lpstr>
      <vt:lpstr>Divide</vt:lpstr>
      <vt:lpstr>Divide &amp; Conquer</vt:lpstr>
      <vt:lpstr>Two Phases</vt:lpstr>
      <vt:lpstr>Two Phases</vt:lpstr>
      <vt:lpstr>Hashing Summary</vt:lpstr>
      <vt:lpstr>Aggregation</vt:lpstr>
      <vt:lpstr>Aggregate Operations (AVG, MIN, etc.)</vt:lpstr>
      <vt:lpstr>Hash GROUP BY: Naïve Solution</vt:lpstr>
      <vt:lpstr>PowerPoint Presentation</vt:lpstr>
      <vt:lpstr>We Can Do Better!</vt:lpstr>
      <vt:lpstr>We Can Do Even Better Than That:  Hybrid Hashing</vt:lpstr>
      <vt:lpstr>A Hash Function for Hybrid Hashing</vt:lpstr>
      <vt:lpstr>Example</vt:lpstr>
      <vt:lpstr>PowerPoint Presentation</vt:lpstr>
      <vt:lpstr>Hybrid Hashing - example</vt:lpstr>
      <vt:lpstr>Hybrid Hashing - example</vt:lpstr>
      <vt:lpstr>Hybrid Hashing - example</vt:lpstr>
      <vt:lpstr>Hybrid Hashing - example</vt:lpstr>
      <vt:lpstr>Hybrid Hashing – example 2</vt:lpstr>
      <vt:lpstr>Thanks.</vt:lpstr>
      <vt:lpstr>Hybrid Hashing Situation (PJ2)</vt:lpstr>
      <vt:lpstr>Sort-Agg for GROUP BY</vt:lpstr>
      <vt:lpstr>Sort-Agg Refinement</vt:lpstr>
    </vt:vector>
  </TitlesOfParts>
  <Manager/>
  <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CS186: Introduction to Database Systems</dc:title>
  <dc:subject/>
  <dc:creator/>
  <cp:keywords/>
  <dc:description/>
  <cp:lastModifiedBy>Jia Teoh</cp:lastModifiedBy>
  <cp:revision>218</cp:revision>
  <cp:lastPrinted>2012-08-28T20:53:21Z</cp:lastPrinted>
  <dcterms:created xsi:type="dcterms:W3CDTF">2012-01-17T04:38:59Z</dcterms:created>
  <dcterms:modified xsi:type="dcterms:W3CDTF">2017-12-01T01:49:58Z</dcterms:modified>
  <cp:category/>
</cp:coreProperties>
</file>